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4.jpg" ContentType="image/jpeg"/>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722" r:id="rId2"/>
  </p:sldMasterIdLst>
  <p:notesMasterIdLst>
    <p:notesMasterId r:id="rId28"/>
  </p:notesMasterIdLst>
  <p:handoutMasterIdLst>
    <p:handoutMasterId r:id="rId29"/>
  </p:handoutMasterIdLst>
  <p:sldIdLst>
    <p:sldId id="452" r:id="rId3"/>
    <p:sldId id="1144" r:id="rId4"/>
    <p:sldId id="1035" r:id="rId5"/>
    <p:sldId id="1019" r:id="rId6"/>
    <p:sldId id="1147" r:id="rId7"/>
    <p:sldId id="1148" r:id="rId8"/>
    <p:sldId id="1149" r:id="rId9"/>
    <p:sldId id="1150" r:id="rId10"/>
    <p:sldId id="1151" r:id="rId11"/>
    <p:sldId id="1020" r:id="rId12"/>
    <p:sldId id="1017" r:id="rId13"/>
    <p:sldId id="1145" r:id="rId14"/>
    <p:sldId id="1022" r:id="rId15"/>
    <p:sldId id="1136" r:id="rId16"/>
    <p:sldId id="1138" r:id="rId17"/>
    <p:sldId id="1139" r:id="rId18"/>
    <p:sldId id="1141" r:id="rId19"/>
    <p:sldId id="1146" r:id="rId20"/>
    <p:sldId id="1142" r:id="rId21"/>
    <p:sldId id="1143" r:id="rId22"/>
    <p:sldId id="1009" r:id="rId23"/>
    <p:sldId id="1130" r:id="rId24"/>
    <p:sldId id="1036" r:id="rId25"/>
    <p:sldId id="1037" r:id="rId26"/>
    <p:sldId id="383" r:id="rId27"/>
  </p:sldIdLst>
  <p:sldSz cx="12192000" cy="6858000"/>
  <p:notesSz cx="6735763" cy="9866313"/>
  <p:embeddedFontLst>
    <p:embeddedFont>
      <p:font typeface="Calibri" panose="020F0502020204030204" pitchFamily="34" charset="0"/>
      <p:regular r:id="rId30"/>
      <p:bold r:id="rId31"/>
      <p:italic r:id="rId32"/>
      <p:boldItalic r:id="rId33"/>
    </p:embeddedFont>
    <p:embeddedFont>
      <p:font typeface="KPMG Extralight" panose="020B0604020202020204" charset="0"/>
      <p:regular r:id="rId34"/>
      <p:italic r:id="rId35"/>
    </p:embeddedFont>
    <p:embeddedFont>
      <p:font typeface="KPMG Light" panose="020B0604020202020204" charset="0"/>
      <p:regular r:id="rId36"/>
      <p:italic r:id="rId37"/>
    </p:embeddedFont>
    <p:embeddedFont>
      <p:font typeface="Wingdings 2" panose="05020102010507070707" pitchFamily="18" charset="2"/>
      <p:regular r:id="rId38"/>
    </p:embeddedFont>
  </p:embeddedFontLst>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EF8"/>
    <a:srgbClr val="E0E0E0"/>
    <a:srgbClr val="00AFA8"/>
    <a:srgbClr val="D9D9D9"/>
    <a:srgbClr val="2D2147"/>
    <a:srgbClr val="0072BC"/>
    <a:srgbClr val="BC204B"/>
    <a:srgbClr val="F68D2E"/>
    <a:srgbClr val="EAAA00"/>
    <a:srgbClr val="43B0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4" autoAdjust="0"/>
    <p:restoredTop sz="94504" autoAdjust="0"/>
  </p:normalViewPr>
  <p:slideViewPr>
    <p:cSldViewPr snapToGrid="0" showGuides="1">
      <p:cViewPr varScale="1">
        <p:scale>
          <a:sx n="114" d="100"/>
          <a:sy n="114" d="100"/>
        </p:scale>
        <p:origin x="19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1" d="100"/>
          <a:sy n="81" d="100"/>
        </p:scale>
        <p:origin x="400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ernandesm\Desktop\files\SOTE\COVID%20outlook%20for%20India_15.12.21.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1" i="0" u="none" strike="noStrike" kern="1200" spc="0" baseline="0">
                <a:solidFill>
                  <a:schemeClr val="tx1"/>
                </a:solidFill>
                <a:latin typeface="+mn-lt"/>
                <a:ea typeface="Verdana" panose="020B0604030504040204" pitchFamily="34" charset="0"/>
                <a:cs typeface="+mn-cs"/>
              </a:defRPr>
            </a:pPr>
            <a:r>
              <a:rPr lang="en-US" sz="900" b="1" dirty="0"/>
              <a:t>The four growth engines of real GDP</a:t>
            </a:r>
          </a:p>
        </c:rich>
      </c:tx>
      <c:overlay val="0"/>
      <c:spPr>
        <a:noFill/>
        <a:ln>
          <a:noFill/>
        </a:ln>
        <a:effectLst/>
      </c:spPr>
      <c:txPr>
        <a:bodyPr rot="0" spcFirstLastPara="1" vertOverflow="ellipsis" vert="horz" wrap="square" anchor="ctr" anchorCtr="1"/>
        <a:lstStyle/>
        <a:p>
          <a:pPr>
            <a:defRPr sz="900" b="1" i="0" u="none" strike="noStrike" kern="1200" spc="0" baseline="0">
              <a:solidFill>
                <a:schemeClr val="tx1"/>
              </a:solidFill>
              <a:latin typeface="+mn-lt"/>
              <a:ea typeface="Verdana" panose="020B0604030504040204" pitchFamily="34" charset="0"/>
              <a:cs typeface="+mn-cs"/>
            </a:defRPr>
          </a:pPr>
          <a:endParaRPr lang="en-US"/>
        </a:p>
      </c:txPr>
    </c:title>
    <c:autoTitleDeleted val="0"/>
    <c:plotArea>
      <c:layout>
        <c:manualLayout>
          <c:layoutTarget val="inner"/>
          <c:xMode val="edge"/>
          <c:yMode val="edge"/>
          <c:x val="5.5591187739463602E-2"/>
          <c:y val="0.15313054011484589"/>
          <c:w val="0.94440881226053641"/>
          <c:h val="0.67204462463183623"/>
        </c:manualLayout>
      </c:layout>
      <c:barChart>
        <c:barDir val="col"/>
        <c:grouping val="clustered"/>
        <c:varyColors val="0"/>
        <c:ser>
          <c:idx val="0"/>
          <c:order val="0"/>
          <c:tx>
            <c:strRef>
              <c:f>Sheet1!$C$1</c:f>
              <c:strCache>
                <c:ptCount val="1"/>
                <c:pt idx="0">
                  <c:v>Private consumption</c:v>
                </c:pt>
              </c:strCache>
            </c:strRef>
          </c:tx>
          <c:spPr>
            <a:solidFill>
              <a:srgbClr val="00A3E0"/>
            </a:solidFill>
            <a:ln>
              <a:noFill/>
            </a:ln>
            <a:effectLst/>
          </c:spPr>
          <c:invertIfNegative val="0"/>
          <c:cat>
            <c:multiLvlStrRef>
              <c:f>Sheet1!$A$2:$B$19</c:f>
              <c:multiLvlStrCache>
                <c:ptCount val="18"/>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lvl>
                <c:lvl>
                  <c:pt idx="0">
                    <c:v>FY 2018</c:v>
                  </c:pt>
                  <c:pt idx="4">
                    <c:v>FY 2019</c:v>
                  </c:pt>
                  <c:pt idx="8">
                    <c:v>FY 2020</c:v>
                  </c:pt>
                  <c:pt idx="12">
                    <c:v>FY 2021</c:v>
                  </c:pt>
                  <c:pt idx="16">
                    <c:v>FY 2022</c:v>
                  </c:pt>
                </c:lvl>
              </c:multiLvlStrCache>
            </c:multiLvlStrRef>
          </c:cat>
          <c:val>
            <c:numRef>
              <c:f>Sheet1!$C$2:$C$19</c:f>
              <c:numCache>
                <c:formatCode>#,##0.0</c:formatCode>
                <c:ptCount val="18"/>
                <c:pt idx="0">
                  <c:v>8.5975196571693058</c:v>
                </c:pt>
                <c:pt idx="1">
                  <c:v>4.8536659978242191</c:v>
                </c:pt>
                <c:pt idx="2">
                  <c:v>4.1551485901711427</c:v>
                </c:pt>
                <c:pt idx="3">
                  <c:v>7.4891581971180399</c:v>
                </c:pt>
                <c:pt idx="4">
                  <c:v>6.7518213898242418</c:v>
                </c:pt>
                <c:pt idx="5">
                  <c:v>9.0570815322403178</c:v>
                </c:pt>
                <c:pt idx="6">
                  <c:v>7.9328658063838375</c:v>
                </c:pt>
                <c:pt idx="7">
                  <c:v>6.5609614203991029</c:v>
                </c:pt>
                <c:pt idx="8">
                  <c:v>7.5518326559295579</c:v>
                </c:pt>
                <c:pt idx="9">
                  <c:v>6.5032632994921347</c:v>
                </c:pt>
                <c:pt idx="10">
                  <c:v>6.4150564954010836</c:v>
                </c:pt>
                <c:pt idx="11">
                  <c:v>1.976975090727362</c:v>
                </c:pt>
                <c:pt idx="12">
                  <c:v>-26.175237265371187</c:v>
                </c:pt>
                <c:pt idx="13">
                  <c:v>-11.185366503160799</c:v>
                </c:pt>
                <c:pt idx="14">
                  <c:v>-2.8048762339394906</c:v>
                </c:pt>
                <c:pt idx="15">
                  <c:v>2.6637894499459858</c:v>
                </c:pt>
                <c:pt idx="16">
                  <c:v>19.34</c:v>
                </c:pt>
                <c:pt idx="17">
                  <c:v>8.6117501726720391</c:v>
                </c:pt>
              </c:numCache>
            </c:numRef>
          </c:val>
          <c:extLst>
            <c:ext xmlns:c16="http://schemas.microsoft.com/office/drawing/2014/chart" uri="{C3380CC4-5D6E-409C-BE32-E72D297353CC}">
              <c16:uniqueId val="{00000000-FAB3-4748-8DF6-EF56CB353FA4}"/>
            </c:ext>
          </c:extLst>
        </c:ser>
        <c:ser>
          <c:idx val="1"/>
          <c:order val="1"/>
          <c:tx>
            <c:strRef>
              <c:f>Sheet1!$D$1</c:f>
              <c:strCache>
                <c:ptCount val="1"/>
                <c:pt idx="0">
                  <c:v>Government consumption</c:v>
                </c:pt>
              </c:strCache>
            </c:strRef>
          </c:tx>
          <c:spPr>
            <a:solidFill>
              <a:srgbClr val="86BC25"/>
            </a:solidFill>
            <a:ln>
              <a:noFill/>
            </a:ln>
            <a:effectLst/>
          </c:spPr>
          <c:invertIfNegative val="0"/>
          <c:cat>
            <c:multiLvlStrRef>
              <c:f>Sheet1!$A$2:$B$19</c:f>
              <c:multiLvlStrCache>
                <c:ptCount val="18"/>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lvl>
                <c:lvl>
                  <c:pt idx="0">
                    <c:v>FY 2018</c:v>
                  </c:pt>
                  <c:pt idx="4">
                    <c:v>FY 2019</c:v>
                  </c:pt>
                  <c:pt idx="8">
                    <c:v>FY 2020</c:v>
                  </c:pt>
                  <c:pt idx="12">
                    <c:v>FY 2021</c:v>
                  </c:pt>
                  <c:pt idx="16">
                    <c:v>FY 2022</c:v>
                  </c:pt>
                </c:lvl>
              </c:multiLvlStrCache>
            </c:multiLvlStrRef>
          </c:cat>
          <c:val>
            <c:numRef>
              <c:f>Sheet1!$D$2:$D$19</c:f>
              <c:numCache>
                <c:formatCode>#,##0.0</c:formatCode>
                <c:ptCount val="18"/>
                <c:pt idx="0">
                  <c:v>21.534751470697632</c:v>
                </c:pt>
                <c:pt idx="1">
                  <c:v>7.3387515886372379</c:v>
                </c:pt>
                <c:pt idx="2">
                  <c:v>10.425888463962085</c:v>
                </c:pt>
                <c:pt idx="3">
                  <c:v>8.703169577913128</c:v>
                </c:pt>
                <c:pt idx="4">
                  <c:v>6.1774679367278651</c:v>
                </c:pt>
                <c:pt idx="5">
                  <c:v>7.6226849590227852</c:v>
                </c:pt>
                <c:pt idx="6">
                  <c:v>3.1050568107347853</c:v>
                </c:pt>
                <c:pt idx="7">
                  <c:v>8.1020156269937296</c:v>
                </c:pt>
                <c:pt idx="8">
                  <c:v>1.7717067629934968</c:v>
                </c:pt>
                <c:pt idx="9">
                  <c:v>9.6172296247166944</c:v>
                </c:pt>
                <c:pt idx="10">
                  <c:v>8.8662033825848585</c:v>
                </c:pt>
                <c:pt idx="11">
                  <c:v>12.13921987773614</c:v>
                </c:pt>
                <c:pt idx="12">
                  <c:v>12.744501190824909</c:v>
                </c:pt>
                <c:pt idx="13">
                  <c:v>-23.468801696865871</c:v>
                </c:pt>
                <c:pt idx="14">
                  <c:v>-1.0099994022403691</c:v>
                </c:pt>
                <c:pt idx="15">
                  <c:v>28.301296830117128</c:v>
                </c:pt>
                <c:pt idx="16">
                  <c:v>-4.7777089951154261</c:v>
                </c:pt>
                <c:pt idx="17">
                  <c:v>8.7298771430805111</c:v>
                </c:pt>
              </c:numCache>
            </c:numRef>
          </c:val>
          <c:extLst>
            <c:ext xmlns:c16="http://schemas.microsoft.com/office/drawing/2014/chart" uri="{C3380CC4-5D6E-409C-BE32-E72D297353CC}">
              <c16:uniqueId val="{00000001-FAB3-4748-8DF6-EF56CB353FA4}"/>
            </c:ext>
          </c:extLst>
        </c:ser>
        <c:ser>
          <c:idx val="2"/>
          <c:order val="2"/>
          <c:tx>
            <c:strRef>
              <c:f>Sheet1!$E$1</c:f>
              <c:strCache>
                <c:ptCount val="1"/>
                <c:pt idx="0">
                  <c:v>Total fixed investment</c:v>
                </c:pt>
              </c:strCache>
            </c:strRef>
          </c:tx>
          <c:spPr>
            <a:solidFill>
              <a:srgbClr val="046A38"/>
            </a:solidFill>
            <a:ln>
              <a:noFill/>
            </a:ln>
            <a:effectLst/>
          </c:spPr>
          <c:invertIfNegative val="0"/>
          <c:cat>
            <c:multiLvlStrRef>
              <c:f>Sheet1!$A$2:$B$19</c:f>
              <c:multiLvlStrCache>
                <c:ptCount val="18"/>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lvl>
                <c:lvl>
                  <c:pt idx="0">
                    <c:v>FY 2018</c:v>
                  </c:pt>
                  <c:pt idx="4">
                    <c:v>FY 2019</c:v>
                  </c:pt>
                  <c:pt idx="8">
                    <c:v>FY 2020</c:v>
                  </c:pt>
                  <c:pt idx="12">
                    <c:v>FY 2021</c:v>
                  </c:pt>
                  <c:pt idx="16">
                    <c:v>FY 2022</c:v>
                  </c:pt>
                </c:lvl>
              </c:multiLvlStrCache>
            </c:multiLvlStrRef>
          </c:cat>
          <c:val>
            <c:numRef>
              <c:f>Sheet1!$E$2:$E$19</c:f>
              <c:numCache>
                <c:formatCode>#,##0.0</c:formatCode>
                <c:ptCount val="18"/>
                <c:pt idx="0">
                  <c:v>1.0677511731702838</c:v>
                </c:pt>
                <c:pt idx="1">
                  <c:v>6.4127835641315301</c:v>
                </c:pt>
                <c:pt idx="2">
                  <c:v>9.2654952042372294</c:v>
                </c:pt>
                <c:pt idx="3">
                  <c:v>14.211623700842368</c:v>
                </c:pt>
                <c:pt idx="4">
                  <c:v>12.976681646642806</c:v>
                </c:pt>
                <c:pt idx="5">
                  <c:v>11.421572989875163</c:v>
                </c:pt>
                <c:pt idx="6">
                  <c:v>11.464032188418116</c:v>
                </c:pt>
                <c:pt idx="7">
                  <c:v>4.4443690549425208</c:v>
                </c:pt>
                <c:pt idx="8">
                  <c:v>13.263812004581954</c:v>
                </c:pt>
                <c:pt idx="9">
                  <c:v>3.8997448199729945</c:v>
                </c:pt>
                <c:pt idx="10">
                  <c:v>2.4285714260575242</c:v>
                </c:pt>
                <c:pt idx="11">
                  <c:v>2.5430837634245362</c:v>
                </c:pt>
                <c:pt idx="12">
                  <c:v>-46.604220964045737</c:v>
                </c:pt>
                <c:pt idx="13">
                  <c:v>-8.5540093353498321</c:v>
                </c:pt>
                <c:pt idx="14">
                  <c:v>2.586072188284616</c:v>
                </c:pt>
                <c:pt idx="15">
                  <c:v>10.852106273549222</c:v>
                </c:pt>
                <c:pt idx="16">
                  <c:v>55.260340336995895</c:v>
                </c:pt>
                <c:pt idx="17">
                  <c:v>11.007756606130293</c:v>
                </c:pt>
              </c:numCache>
            </c:numRef>
          </c:val>
          <c:extLst>
            <c:ext xmlns:c16="http://schemas.microsoft.com/office/drawing/2014/chart" uri="{C3380CC4-5D6E-409C-BE32-E72D297353CC}">
              <c16:uniqueId val="{00000002-FAB3-4748-8DF6-EF56CB353FA4}"/>
            </c:ext>
          </c:extLst>
        </c:ser>
        <c:ser>
          <c:idx val="3"/>
          <c:order val="3"/>
          <c:tx>
            <c:strRef>
              <c:f>Sheet1!$F$1</c:f>
              <c:strCache>
                <c:ptCount val="1"/>
                <c:pt idx="0">
                  <c:v>Exports, goods &amp; services</c:v>
                </c:pt>
              </c:strCache>
            </c:strRef>
          </c:tx>
          <c:spPr>
            <a:solidFill>
              <a:srgbClr val="43B02A"/>
            </a:solidFill>
            <a:ln>
              <a:noFill/>
              <a:prstDash val="sysDash"/>
            </a:ln>
            <a:effectLst/>
          </c:spPr>
          <c:invertIfNegative val="0"/>
          <c:cat>
            <c:multiLvlStrRef>
              <c:f>Sheet1!$A$2:$B$19</c:f>
              <c:multiLvlStrCache>
                <c:ptCount val="18"/>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lvl>
                <c:lvl>
                  <c:pt idx="0">
                    <c:v>FY 2018</c:v>
                  </c:pt>
                  <c:pt idx="4">
                    <c:v>FY 2019</c:v>
                  </c:pt>
                  <c:pt idx="8">
                    <c:v>FY 2020</c:v>
                  </c:pt>
                  <c:pt idx="12">
                    <c:v>FY 2021</c:v>
                  </c:pt>
                  <c:pt idx="16">
                    <c:v>FY 2022</c:v>
                  </c:pt>
                </c:lvl>
              </c:multiLvlStrCache>
            </c:multiLvlStrRef>
          </c:cat>
          <c:val>
            <c:numRef>
              <c:f>Sheet1!$F$2:$F$19</c:f>
              <c:numCache>
                <c:formatCode>#,##0.0</c:formatCode>
                <c:ptCount val="18"/>
                <c:pt idx="0">
                  <c:v>3.9486298705057266</c:v>
                </c:pt>
                <c:pt idx="1">
                  <c:v>4.6541701443836292</c:v>
                </c:pt>
                <c:pt idx="2">
                  <c:v>4.5068310968370495</c:v>
                </c:pt>
                <c:pt idx="3">
                  <c:v>5.1031486867068487</c:v>
                </c:pt>
                <c:pt idx="4">
                  <c:v>9.5294710261564006</c:v>
                </c:pt>
                <c:pt idx="5">
                  <c:v>12.473209360241121</c:v>
                </c:pt>
                <c:pt idx="6">
                  <c:v>15.677660944346705</c:v>
                </c:pt>
                <c:pt idx="7">
                  <c:v>11.665560089342165</c:v>
                </c:pt>
                <c:pt idx="8">
                  <c:v>2.9584444380011732</c:v>
                </c:pt>
                <c:pt idx="9">
                  <c:v>-1.2824633196093838</c:v>
                </c:pt>
                <c:pt idx="10">
                  <c:v>-5.3877514299752409</c:v>
                </c:pt>
                <c:pt idx="11">
                  <c:v>-8.7696405365918277</c:v>
                </c:pt>
                <c:pt idx="12">
                  <c:v>-21.848510094187901</c:v>
                </c:pt>
                <c:pt idx="13">
                  <c:v>-2.0263852511579139</c:v>
                </c:pt>
                <c:pt idx="14">
                  <c:v>-3.5071501089974255</c:v>
                </c:pt>
                <c:pt idx="15">
                  <c:v>8.7601788123510929</c:v>
                </c:pt>
                <c:pt idx="16">
                  <c:v>39.105088647732941</c:v>
                </c:pt>
                <c:pt idx="17">
                  <c:v>19.624466016070507</c:v>
                </c:pt>
              </c:numCache>
            </c:numRef>
          </c:val>
          <c:extLst>
            <c:ext xmlns:c16="http://schemas.microsoft.com/office/drawing/2014/chart" uri="{C3380CC4-5D6E-409C-BE32-E72D297353CC}">
              <c16:uniqueId val="{00000003-FAB3-4748-8DF6-EF56CB353FA4}"/>
            </c:ext>
          </c:extLst>
        </c:ser>
        <c:dLbls>
          <c:showLegendKey val="0"/>
          <c:showVal val="0"/>
          <c:showCatName val="0"/>
          <c:showSerName val="0"/>
          <c:showPercent val="0"/>
          <c:showBubbleSize val="0"/>
        </c:dLbls>
        <c:gapWidth val="150"/>
        <c:axId val="884704720"/>
        <c:axId val="884710624"/>
      </c:barChart>
      <c:catAx>
        <c:axId val="884704720"/>
        <c:scaling>
          <c:orientation val="minMax"/>
        </c:scaling>
        <c:delete val="0"/>
        <c:axPos val="b"/>
        <c:numFmt formatCode="General" sourceLinked="1"/>
        <c:majorTickMark val="none"/>
        <c:minorTickMark val="none"/>
        <c:tickLblPos val="low"/>
        <c:spPr>
          <a:noFill/>
          <a:ln w="9525" cap="flat" cmpd="sng" algn="ctr">
            <a:solidFill>
              <a:srgbClr val="75787B"/>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Verdana" panose="020B0604030504040204" pitchFamily="34" charset="0"/>
                <a:cs typeface="+mn-cs"/>
              </a:defRPr>
            </a:pPr>
            <a:endParaRPr lang="en-US"/>
          </a:p>
        </c:txPr>
        <c:crossAx val="884710624"/>
        <c:crosses val="autoZero"/>
        <c:auto val="1"/>
        <c:lblAlgn val="ctr"/>
        <c:lblOffset val="100"/>
        <c:noMultiLvlLbl val="0"/>
      </c:catAx>
      <c:valAx>
        <c:axId val="884710624"/>
        <c:scaling>
          <c:orientation val="minMax"/>
          <c:min val="-50"/>
        </c:scaling>
        <c:delete val="0"/>
        <c:axPos val="l"/>
        <c:title>
          <c:tx>
            <c:rich>
              <a:bodyPr rot="0" spcFirstLastPara="1" vertOverflow="ellipsis" wrap="square" anchor="ctr" anchorCtr="1"/>
              <a:lstStyle/>
              <a:p>
                <a:pPr>
                  <a:defRPr sz="800" b="0" i="0" u="none" strike="noStrike" kern="1200" baseline="0">
                    <a:solidFill>
                      <a:schemeClr val="tx1"/>
                    </a:solidFill>
                    <a:latin typeface="+mn-lt"/>
                    <a:ea typeface="Verdana" panose="020B0604030504040204" pitchFamily="34" charset="0"/>
                    <a:cs typeface="+mn-cs"/>
                  </a:defRPr>
                </a:pPr>
                <a:r>
                  <a:rPr lang="en-IN" dirty="0">
                    <a:solidFill>
                      <a:schemeClr val="tx1"/>
                    </a:solidFill>
                  </a:rPr>
                  <a:t>% YoY</a:t>
                </a:r>
              </a:p>
            </c:rich>
          </c:tx>
          <c:layout>
            <c:manualLayout>
              <c:xMode val="edge"/>
              <c:yMode val="edge"/>
              <c:x val="1.0294515817101807E-2"/>
              <c:y val="1.9264247917563364E-2"/>
            </c:manualLayout>
          </c:layout>
          <c:overlay val="0"/>
          <c:spPr>
            <a:noFill/>
            <a:ln>
              <a:noFill/>
            </a:ln>
            <a:effectLst/>
          </c:spPr>
          <c:txPr>
            <a:bodyPr rot="0" spcFirstLastPara="1" vertOverflow="ellipsis" wrap="square" anchor="ctr" anchorCtr="1"/>
            <a:lstStyle/>
            <a:p>
              <a:pPr>
                <a:defRPr sz="800" b="0" i="0" u="none" strike="noStrike" kern="1200" baseline="0">
                  <a:solidFill>
                    <a:schemeClr val="tx1"/>
                  </a:solidFill>
                  <a:latin typeface="+mn-lt"/>
                  <a:ea typeface="Verdana" panose="020B0604030504040204" pitchFamily="34" charset="0"/>
                  <a:cs typeface="+mn-cs"/>
                </a:defRPr>
              </a:pPr>
              <a:endParaRPr lang="en-US"/>
            </a:p>
          </c:txPr>
        </c:title>
        <c:numFmt formatCode="0" sourceLinked="0"/>
        <c:majorTickMark val="out"/>
        <c:minorTickMark val="none"/>
        <c:tickLblPos val="nextTo"/>
        <c:spPr>
          <a:noFill/>
          <a:ln>
            <a:solidFill>
              <a:srgbClr val="75787B"/>
            </a:solid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Verdana" panose="020B0604030504040204" pitchFamily="34" charset="0"/>
                <a:cs typeface="+mn-cs"/>
              </a:defRPr>
            </a:pPr>
            <a:endParaRPr lang="en-US"/>
          </a:p>
        </c:txPr>
        <c:crossAx val="884704720"/>
        <c:crosses val="autoZero"/>
        <c:crossBetween val="between"/>
      </c:valAx>
      <c:spPr>
        <a:noFill/>
        <a:ln>
          <a:noFill/>
        </a:ln>
        <a:effectLst/>
      </c:spPr>
    </c:plotArea>
    <c:legend>
      <c:legendPos val="t"/>
      <c:layout>
        <c:manualLayout>
          <c:xMode val="edge"/>
          <c:yMode val="edge"/>
          <c:x val="0.13094488188976378"/>
          <c:y val="0.1423961641757307"/>
          <c:w val="0.80045636783934115"/>
          <c:h val="0.14210499093914863"/>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Verdana" panose="020B0604030504040204" pitchFamily="34" charset="0"/>
              <a:cs typeface="+mn-cs"/>
            </a:defRPr>
          </a:pPr>
          <a:endParaRPr lang="en-US"/>
        </a:p>
      </c:txPr>
    </c:legend>
    <c:plotVisOnly val="1"/>
    <c:dispBlanksAs val="gap"/>
    <c:showDLblsOverMax val="0"/>
  </c:chart>
  <c:spPr>
    <a:solidFill>
      <a:schemeClr val="bg1"/>
    </a:solidFill>
    <a:ln>
      <a:solidFill>
        <a:schemeClr val="bg2">
          <a:lumMod val="75000"/>
        </a:schemeClr>
      </a:solidFill>
    </a:ln>
    <a:effectLst/>
  </c:spPr>
  <c:txPr>
    <a:bodyPr/>
    <a:lstStyle/>
    <a:p>
      <a:pPr>
        <a:defRPr sz="800">
          <a:solidFill>
            <a:schemeClr val="tx1"/>
          </a:solidFill>
          <a:latin typeface="+mn-lt"/>
          <a:ea typeface="Verdan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1" i="0" u="none" strike="noStrike" kern="1200" spc="0" baseline="0">
                <a:solidFill>
                  <a:schemeClr val="tx1"/>
                </a:solidFill>
                <a:latin typeface="+mn-lt"/>
                <a:ea typeface="+mn-ea"/>
                <a:cs typeface="+mn-cs"/>
              </a:defRPr>
            </a:pPr>
            <a:r>
              <a:rPr lang="en-IN" sz="900" b="1" dirty="0"/>
              <a:t>Deloitte’s real GDP projection</a:t>
            </a:r>
            <a:r>
              <a:rPr lang="en-IN" sz="900" b="1" baseline="0" dirty="0"/>
              <a:t> </a:t>
            </a:r>
            <a:r>
              <a:rPr lang="en-IN" sz="900" b="1" dirty="0"/>
              <a:t>(seasonally adj, level values)</a:t>
            </a:r>
          </a:p>
        </c:rich>
      </c:tx>
      <c:layout>
        <c:manualLayout>
          <c:xMode val="edge"/>
          <c:yMode val="edge"/>
          <c:x val="0.17202735184417736"/>
          <c:y val="5.918117005614054E-3"/>
        </c:manualLayout>
      </c:layout>
      <c:overlay val="0"/>
      <c:spPr>
        <a:noFill/>
        <a:ln>
          <a:noFill/>
        </a:ln>
        <a:effectLst/>
      </c:spPr>
      <c:txPr>
        <a:bodyPr rot="0" spcFirstLastPara="1" vertOverflow="ellipsis" vert="horz" wrap="square" anchor="ctr" anchorCtr="1"/>
        <a:lstStyle/>
        <a:p>
          <a:pPr>
            <a:defRPr sz="9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7572277948579701E-2"/>
          <c:y val="0.14070307597667001"/>
          <c:w val="0.89865465267375888"/>
          <c:h val="0.64634224210088742"/>
        </c:manualLayout>
      </c:layout>
      <c:areaChart>
        <c:grouping val="standard"/>
        <c:varyColors val="0"/>
        <c:ser>
          <c:idx val="0"/>
          <c:order val="1"/>
          <c:tx>
            <c:strRef>
              <c:f>'Combined data_Mar'!$F$1</c:f>
              <c:strCache>
                <c:ptCount val="1"/>
                <c:pt idx="0">
                  <c:v>Scenario 1: Optimistic </c:v>
                </c:pt>
              </c:strCache>
            </c:strRef>
          </c:tx>
          <c:spPr>
            <a:solidFill>
              <a:srgbClr val="86BC25"/>
            </a:solidFill>
            <a:ln>
              <a:noFill/>
            </a:ln>
            <a:effectLst/>
          </c:spPr>
          <c:cat>
            <c:multiLvlStrRef>
              <c:f>'Combined data_Mar'!$B$4:$C$27</c:f>
              <c:multiLvlStrCache>
                <c:ptCount val="24"/>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lvl>
                <c:lvl>
                  <c:pt idx="0">
                    <c:v>FY18-19</c:v>
                  </c:pt>
                  <c:pt idx="4">
                    <c:v>FY19-20</c:v>
                  </c:pt>
                  <c:pt idx="8">
                    <c:v>FY20-21</c:v>
                  </c:pt>
                  <c:pt idx="12">
                    <c:v>FY21-22</c:v>
                  </c:pt>
                  <c:pt idx="16">
                    <c:v>FY22-23</c:v>
                  </c:pt>
                  <c:pt idx="20">
                    <c:v>FY23-24</c:v>
                  </c:pt>
                </c:lvl>
              </c:multiLvlStrCache>
            </c:multiLvlStrRef>
          </c:cat>
          <c:val>
            <c:numRef>
              <c:f>'Combined data_Mar'!$G$4:$G$27</c:f>
              <c:numCache>
                <c:formatCode>General</c:formatCode>
                <c:ptCount val="24"/>
                <c:pt idx="0">
                  <c:v>34610.85</c:v>
                </c:pt>
                <c:pt idx="1">
                  <c:v>34709.07</c:v>
                </c:pt>
                <c:pt idx="2">
                  <c:v>34779.410000000003</c:v>
                </c:pt>
                <c:pt idx="3">
                  <c:v>35650.21</c:v>
                </c:pt>
                <c:pt idx="4">
                  <c:v>36880.36</c:v>
                </c:pt>
                <c:pt idx="5">
                  <c:v>36369.89</c:v>
                </c:pt>
                <c:pt idx="6">
                  <c:v>35645.72</c:v>
                </c:pt>
                <c:pt idx="7">
                  <c:v>36550.81</c:v>
                </c:pt>
                <c:pt idx="8">
                  <c:v>28212.54</c:v>
                </c:pt>
                <c:pt idx="9">
                  <c:v>33626.85</c:v>
                </c:pt>
                <c:pt idx="10">
                  <c:v>35635.71</c:v>
                </c:pt>
                <c:pt idx="11">
                  <c:v>37065.4</c:v>
                </c:pt>
                <c:pt idx="12">
                  <c:v>34116.019999999997</c:v>
                </c:pt>
                <c:pt idx="13">
                  <c:v>36372.86</c:v>
                </c:pt>
                <c:pt idx="14">
                  <c:v>37948.343800000002</c:v>
                </c:pt>
                <c:pt idx="15">
                  <c:v>39089.152300000002</c:v>
                </c:pt>
                <c:pt idx="16">
                  <c:v>39453.120000000003</c:v>
                </c:pt>
                <c:pt idx="17">
                  <c:v>39757.402300000002</c:v>
                </c:pt>
                <c:pt idx="18">
                  <c:v>40279.507799999999</c:v>
                </c:pt>
                <c:pt idx="19">
                  <c:v>41298.01</c:v>
                </c:pt>
                <c:pt idx="20">
                  <c:v>42419.242200000001</c:v>
                </c:pt>
                <c:pt idx="21">
                  <c:v>42714.472699999998</c:v>
                </c:pt>
                <c:pt idx="22">
                  <c:v>43443.41</c:v>
                </c:pt>
                <c:pt idx="23">
                  <c:v>44453.97</c:v>
                </c:pt>
              </c:numCache>
            </c:numRef>
          </c:val>
          <c:extLst>
            <c:ext xmlns:c16="http://schemas.microsoft.com/office/drawing/2014/chart" uri="{C3380CC4-5D6E-409C-BE32-E72D297353CC}">
              <c16:uniqueId val="{00000000-A5E7-44AE-8451-DE0FB1DB7A18}"/>
            </c:ext>
          </c:extLst>
        </c:ser>
        <c:ser>
          <c:idx val="1"/>
          <c:order val="2"/>
          <c:tx>
            <c:strRef>
              <c:f>'Combined data_Mar'!$G$1</c:f>
              <c:strCache>
                <c:ptCount val="1"/>
              </c:strCache>
            </c:strRef>
          </c:tx>
          <c:spPr>
            <a:solidFill>
              <a:schemeClr val="bg1"/>
            </a:solidFill>
            <a:ln>
              <a:noFill/>
            </a:ln>
            <a:effectLst/>
          </c:spPr>
          <c:cat>
            <c:multiLvlStrRef>
              <c:f>'Combined data_Mar'!$B$4:$C$27</c:f>
              <c:multiLvlStrCache>
                <c:ptCount val="24"/>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lvl>
                <c:lvl>
                  <c:pt idx="0">
                    <c:v>FY18-19</c:v>
                  </c:pt>
                  <c:pt idx="4">
                    <c:v>FY19-20</c:v>
                  </c:pt>
                  <c:pt idx="8">
                    <c:v>FY20-21</c:v>
                  </c:pt>
                  <c:pt idx="12">
                    <c:v>FY21-22</c:v>
                  </c:pt>
                  <c:pt idx="16">
                    <c:v>FY22-23</c:v>
                  </c:pt>
                  <c:pt idx="20">
                    <c:v>FY23-24</c:v>
                  </c:pt>
                </c:lvl>
              </c:multiLvlStrCache>
            </c:multiLvlStrRef>
          </c:cat>
          <c:val>
            <c:numRef>
              <c:f>'Combined data_Mar'!$I$4:$I$27</c:f>
              <c:numCache>
                <c:formatCode>General</c:formatCode>
                <c:ptCount val="24"/>
                <c:pt idx="0">
                  <c:v>34610.85</c:v>
                </c:pt>
                <c:pt idx="1">
                  <c:v>34709.07</c:v>
                </c:pt>
                <c:pt idx="2">
                  <c:v>34779.410000000003</c:v>
                </c:pt>
                <c:pt idx="3">
                  <c:v>35650.21</c:v>
                </c:pt>
                <c:pt idx="4">
                  <c:v>36880.36</c:v>
                </c:pt>
                <c:pt idx="5">
                  <c:v>36369.89</c:v>
                </c:pt>
                <c:pt idx="6">
                  <c:v>35645.72</c:v>
                </c:pt>
                <c:pt idx="7">
                  <c:v>36550.81</c:v>
                </c:pt>
                <c:pt idx="8">
                  <c:v>28212.54</c:v>
                </c:pt>
                <c:pt idx="9">
                  <c:v>33626.85</c:v>
                </c:pt>
                <c:pt idx="10">
                  <c:v>35635.71</c:v>
                </c:pt>
                <c:pt idx="11">
                  <c:v>37065.4</c:v>
                </c:pt>
                <c:pt idx="12">
                  <c:v>34116.019999999997</c:v>
                </c:pt>
                <c:pt idx="13">
                  <c:v>36372.86</c:v>
                </c:pt>
                <c:pt idx="14">
                  <c:v>37962.239999999998</c:v>
                </c:pt>
                <c:pt idx="15">
                  <c:v>38266.183599999997</c:v>
                </c:pt>
                <c:pt idx="16">
                  <c:v>38628.69</c:v>
                </c:pt>
                <c:pt idx="17">
                  <c:v>39091.023399999998</c:v>
                </c:pt>
                <c:pt idx="18">
                  <c:v>39768.11</c:v>
                </c:pt>
                <c:pt idx="19">
                  <c:v>40731.417999999998</c:v>
                </c:pt>
                <c:pt idx="20">
                  <c:v>41444.21</c:v>
                </c:pt>
                <c:pt idx="21">
                  <c:v>42059.96</c:v>
                </c:pt>
                <c:pt idx="22">
                  <c:v>42579.92</c:v>
                </c:pt>
                <c:pt idx="23">
                  <c:v>43599.535199999998</c:v>
                </c:pt>
              </c:numCache>
            </c:numRef>
          </c:val>
          <c:extLst>
            <c:ext xmlns:c16="http://schemas.microsoft.com/office/drawing/2014/chart" uri="{C3380CC4-5D6E-409C-BE32-E72D297353CC}">
              <c16:uniqueId val="{00000001-A5E7-44AE-8451-DE0FB1DB7A18}"/>
            </c:ext>
          </c:extLst>
        </c:ser>
        <c:dLbls>
          <c:showLegendKey val="0"/>
          <c:showVal val="0"/>
          <c:showCatName val="0"/>
          <c:showSerName val="0"/>
          <c:showPercent val="0"/>
          <c:showBubbleSize val="0"/>
        </c:dLbls>
        <c:axId val="593904272"/>
        <c:axId val="593904600"/>
      </c:areaChart>
      <c:lineChart>
        <c:grouping val="standard"/>
        <c:varyColors val="0"/>
        <c:ser>
          <c:idx val="3"/>
          <c:order val="0"/>
          <c:tx>
            <c:strRef>
              <c:f>'Combined data_Mar'!$D$1</c:f>
              <c:strCache>
                <c:ptCount val="1"/>
                <c:pt idx="0">
                  <c:v>No-COVID growth</c:v>
                </c:pt>
              </c:strCache>
            </c:strRef>
          </c:tx>
          <c:spPr>
            <a:ln w="34925" cap="rnd">
              <a:solidFill>
                <a:srgbClr val="75787B"/>
              </a:solidFill>
              <a:prstDash val="sysDot"/>
              <a:round/>
            </a:ln>
            <a:effectLst/>
          </c:spPr>
          <c:marker>
            <c:symbol val="none"/>
          </c:marker>
          <c:val>
            <c:numRef>
              <c:f>'Combined data_Mar'!$E$4:$E$27</c:f>
              <c:numCache>
                <c:formatCode>General</c:formatCode>
                <c:ptCount val="24"/>
                <c:pt idx="0">
                  <c:v>34610.85</c:v>
                </c:pt>
                <c:pt idx="1">
                  <c:v>34709.07</c:v>
                </c:pt>
                <c:pt idx="2">
                  <c:v>34779.410000000003</c:v>
                </c:pt>
                <c:pt idx="3">
                  <c:v>35650.21</c:v>
                </c:pt>
                <c:pt idx="4">
                  <c:v>36579.82</c:v>
                </c:pt>
                <c:pt idx="5">
                  <c:v>36215.550000000003</c:v>
                </c:pt>
                <c:pt idx="6">
                  <c:v>35656.5</c:v>
                </c:pt>
                <c:pt idx="7">
                  <c:v>36838.47</c:v>
                </c:pt>
                <c:pt idx="8">
                  <c:v>38043.012800000004</c:v>
                </c:pt>
                <c:pt idx="9">
                  <c:v>38388.483000000007</c:v>
                </c:pt>
                <c:pt idx="10">
                  <c:v>38152.455000000002</c:v>
                </c:pt>
                <c:pt idx="11">
                  <c:v>39048.778200000001</c:v>
                </c:pt>
                <c:pt idx="12">
                  <c:v>39564.733312000004</c:v>
                </c:pt>
                <c:pt idx="13">
                  <c:v>40691.791980000009</c:v>
                </c:pt>
                <c:pt idx="14">
                  <c:v>40441.602300000006</c:v>
                </c:pt>
                <c:pt idx="15">
                  <c:v>41391.704892000002</c:v>
                </c:pt>
                <c:pt idx="16">
                  <c:v>41542.969977600005</c:v>
                </c:pt>
                <c:pt idx="17">
                  <c:v>43133.299498800014</c:v>
                </c:pt>
                <c:pt idx="18">
                  <c:v>43680.745729500013</c:v>
                </c:pt>
                <c:pt idx="19">
                  <c:v>43875.207185520005</c:v>
                </c:pt>
                <c:pt idx="20">
                  <c:v>43827.833326368003</c:v>
                </c:pt>
                <c:pt idx="21">
                  <c:v>45505.630971234015</c:v>
                </c:pt>
                <c:pt idx="22">
                  <c:v>46083.186744622508</c:v>
                </c:pt>
                <c:pt idx="23">
                  <c:v>46288.343580723602</c:v>
                </c:pt>
              </c:numCache>
            </c:numRef>
          </c:val>
          <c:smooth val="0"/>
          <c:extLst>
            <c:ext xmlns:c16="http://schemas.microsoft.com/office/drawing/2014/chart" uri="{C3380CC4-5D6E-409C-BE32-E72D297353CC}">
              <c16:uniqueId val="{00000002-A5E7-44AE-8451-DE0FB1DB7A18}"/>
            </c:ext>
          </c:extLst>
        </c:ser>
        <c:ser>
          <c:idx val="2"/>
          <c:order val="3"/>
          <c:tx>
            <c:strRef>
              <c:f>'Combined data_Mar'!$J$1</c:f>
              <c:strCache>
                <c:ptCount val="1"/>
                <c:pt idx="0">
                  <c:v>Scenario 2: Pessimistic</c:v>
                </c:pt>
              </c:strCache>
            </c:strRef>
          </c:tx>
          <c:spPr>
            <a:ln w="28575" cap="rnd">
              <a:solidFill>
                <a:srgbClr val="046A38"/>
              </a:solidFill>
              <a:round/>
            </a:ln>
            <a:effectLst/>
          </c:spPr>
          <c:marker>
            <c:symbol val="none"/>
          </c:marker>
          <c:dPt>
            <c:idx val="1"/>
            <c:marker>
              <c:symbol val="none"/>
            </c:marker>
            <c:bubble3D val="0"/>
            <c:spPr>
              <a:ln w="28575" cap="rnd">
                <a:solidFill>
                  <a:srgbClr val="75787B"/>
                </a:solidFill>
                <a:round/>
              </a:ln>
              <a:effectLst/>
            </c:spPr>
            <c:extLst>
              <c:ext xmlns:c16="http://schemas.microsoft.com/office/drawing/2014/chart" uri="{C3380CC4-5D6E-409C-BE32-E72D297353CC}">
                <c16:uniqueId val="{00000004-A5E7-44AE-8451-DE0FB1DB7A18}"/>
              </c:ext>
            </c:extLst>
          </c:dPt>
          <c:dPt>
            <c:idx val="2"/>
            <c:marker>
              <c:symbol val="none"/>
            </c:marker>
            <c:bubble3D val="0"/>
            <c:spPr>
              <a:ln w="28575" cap="rnd">
                <a:solidFill>
                  <a:srgbClr val="75787B"/>
                </a:solidFill>
                <a:round/>
              </a:ln>
              <a:effectLst/>
            </c:spPr>
            <c:extLst>
              <c:ext xmlns:c16="http://schemas.microsoft.com/office/drawing/2014/chart" uri="{C3380CC4-5D6E-409C-BE32-E72D297353CC}">
                <c16:uniqueId val="{00000006-A5E7-44AE-8451-DE0FB1DB7A18}"/>
              </c:ext>
            </c:extLst>
          </c:dPt>
          <c:dPt>
            <c:idx val="3"/>
            <c:marker>
              <c:symbol val="none"/>
            </c:marker>
            <c:bubble3D val="0"/>
            <c:spPr>
              <a:ln w="28575" cap="rnd">
                <a:solidFill>
                  <a:srgbClr val="75787B"/>
                </a:solidFill>
                <a:round/>
              </a:ln>
              <a:effectLst/>
            </c:spPr>
            <c:extLst>
              <c:ext xmlns:c16="http://schemas.microsoft.com/office/drawing/2014/chart" uri="{C3380CC4-5D6E-409C-BE32-E72D297353CC}">
                <c16:uniqueId val="{00000008-A5E7-44AE-8451-DE0FB1DB7A18}"/>
              </c:ext>
            </c:extLst>
          </c:dPt>
          <c:dPt>
            <c:idx val="4"/>
            <c:marker>
              <c:symbol val="none"/>
            </c:marker>
            <c:bubble3D val="0"/>
            <c:spPr>
              <a:ln w="28575" cap="rnd">
                <a:solidFill>
                  <a:srgbClr val="75787B"/>
                </a:solidFill>
                <a:round/>
              </a:ln>
              <a:effectLst/>
            </c:spPr>
            <c:extLst>
              <c:ext xmlns:c16="http://schemas.microsoft.com/office/drawing/2014/chart" uri="{C3380CC4-5D6E-409C-BE32-E72D297353CC}">
                <c16:uniqueId val="{0000000A-A5E7-44AE-8451-DE0FB1DB7A18}"/>
              </c:ext>
            </c:extLst>
          </c:dPt>
          <c:dPt>
            <c:idx val="5"/>
            <c:marker>
              <c:symbol val="none"/>
            </c:marker>
            <c:bubble3D val="0"/>
            <c:spPr>
              <a:ln w="28575" cap="rnd">
                <a:solidFill>
                  <a:srgbClr val="75787B"/>
                </a:solidFill>
                <a:round/>
              </a:ln>
              <a:effectLst/>
            </c:spPr>
            <c:extLst>
              <c:ext xmlns:c16="http://schemas.microsoft.com/office/drawing/2014/chart" uri="{C3380CC4-5D6E-409C-BE32-E72D297353CC}">
                <c16:uniqueId val="{0000000C-A5E7-44AE-8451-DE0FB1DB7A18}"/>
              </c:ext>
            </c:extLst>
          </c:dPt>
          <c:dPt>
            <c:idx val="6"/>
            <c:marker>
              <c:symbol val="none"/>
            </c:marker>
            <c:bubble3D val="0"/>
            <c:spPr>
              <a:ln w="28575" cap="rnd">
                <a:solidFill>
                  <a:srgbClr val="75787B"/>
                </a:solidFill>
                <a:round/>
              </a:ln>
              <a:effectLst/>
            </c:spPr>
            <c:extLst>
              <c:ext xmlns:c16="http://schemas.microsoft.com/office/drawing/2014/chart" uri="{C3380CC4-5D6E-409C-BE32-E72D297353CC}">
                <c16:uniqueId val="{0000000E-A5E7-44AE-8451-DE0FB1DB7A18}"/>
              </c:ext>
            </c:extLst>
          </c:dPt>
          <c:dPt>
            <c:idx val="7"/>
            <c:marker>
              <c:symbol val="none"/>
            </c:marker>
            <c:bubble3D val="0"/>
            <c:spPr>
              <a:ln w="28575" cap="rnd">
                <a:solidFill>
                  <a:srgbClr val="75787B"/>
                </a:solidFill>
                <a:round/>
              </a:ln>
              <a:effectLst/>
            </c:spPr>
            <c:extLst>
              <c:ext xmlns:c16="http://schemas.microsoft.com/office/drawing/2014/chart" uri="{C3380CC4-5D6E-409C-BE32-E72D297353CC}">
                <c16:uniqueId val="{00000010-A5E7-44AE-8451-DE0FB1DB7A18}"/>
              </c:ext>
            </c:extLst>
          </c:dPt>
          <c:dPt>
            <c:idx val="8"/>
            <c:marker>
              <c:symbol val="none"/>
            </c:marker>
            <c:bubble3D val="0"/>
            <c:spPr>
              <a:ln w="28575" cap="rnd">
                <a:solidFill>
                  <a:srgbClr val="75787B"/>
                </a:solidFill>
                <a:round/>
              </a:ln>
              <a:effectLst/>
            </c:spPr>
            <c:extLst>
              <c:ext xmlns:c16="http://schemas.microsoft.com/office/drawing/2014/chart" uri="{C3380CC4-5D6E-409C-BE32-E72D297353CC}">
                <c16:uniqueId val="{00000012-A5E7-44AE-8451-DE0FB1DB7A18}"/>
              </c:ext>
            </c:extLst>
          </c:dPt>
          <c:dPt>
            <c:idx val="9"/>
            <c:marker>
              <c:symbol val="none"/>
            </c:marker>
            <c:bubble3D val="0"/>
            <c:spPr>
              <a:ln w="28575" cap="rnd">
                <a:solidFill>
                  <a:srgbClr val="75787B"/>
                </a:solidFill>
                <a:round/>
              </a:ln>
              <a:effectLst/>
            </c:spPr>
            <c:extLst>
              <c:ext xmlns:c16="http://schemas.microsoft.com/office/drawing/2014/chart" uri="{C3380CC4-5D6E-409C-BE32-E72D297353CC}">
                <c16:uniqueId val="{00000014-A5E7-44AE-8451-DE0FB1DB7A18}"/>
              </c:ext>
            </c:extLst>
          </c:dPt>
          <c:dPt>
            <c:idx val="10"/>
            <c:marker>
              <c:symbol val="none"/>
            </c:marker>
            <c:bubble3D val="0"/>
            <c:spPr>
              <a:ln w="28575" cap="rnd">
                <a:solidFill>
                  <a:srgbClr val="75787B"/>
                </a:solidFill>
                <a:round/>
              </a:ln>
              <a:effectLst/>
            </c:spPr>
            <c:extLst>
              <c:ext xmlns:c16="http://schemas.microsoft.com/office/drawing/2014/chart" uri="{C3380CC4-5D6E-409C-BE32-E72D297353CC}">
                <c16:uniqueId val="{00000016-A5E7-44AE-8451-DE0FB1DB7A18}"/>
              </c:ext>
            </c:extLst>
          </c:dPt>
          <c:dPt>
            <c:idx val="11"/>
            <c:marker>
              <c:symbol val="none"/>
            </c:marker>
            <c:bubble3D val="0"/>
            <c:spPr>
              <a:ln w="28575" cap="rnd">
                <a:solidFill>
                  <a:srgbClr val="75787B"/>
                </a:solidFill>
                <a:round/>
              </a:ln>
              <a:effectLst/>
            </c:spPr>
            <c:extLst>
              <c:ext xmlns:c16="http://schemas.microsoft.com/office/drawing/2014/chart" uri="{C3380CC4-5D6E-409C-BE32-E72D297353CC}">
                <c16:uniqueId val="{00000018-A5E7-44AE-8451-DE0FB1DB7A18}"/>
              </c:ext>
            </c:extLst>
          </c:dPt>
          <c:dPt>
            <c:idx val="12"/>
            <c:marker>
              <c:symbol val="none"/>
            </c:marker>
            <c:bubble3D val="0"/>
            <c:spPr>
              <a:ln w="28575" cap="rnd">
                <a:solidFill>
                  <a:srgbClr val="75787B"/>
                </a:solidFill>
                <a:round/>
              </a:ln>
              <a:effectLst/>
            </c:spPr>
            <c:extLst>
              <c:ext xmlns:c16="http://schemas.microsoft.com/office/drawing/2014/chart" uri="{C3380CC4-5D6E-409C-BE32-E72D297353CC}">
                <c16:uniqueId val="{0000001A-A5E7-44AE-8451-DE0FB1DB7A18}"/>
              </c:ext>
            </c:extLst>
          </c:dPt>
          <c:dPt>
            <c:idx val="13"/>
            <c:marker>
              <c:symbol val="none"/>
            </c:marker>
            <c:bubble3D val="0"/>
            <c:spPr>
              <a:ln w="28575" cap="rnd">
                <a:solidFill>
                  <a:srgbClr val="75787B"/>
                </a:solidFill>
                <a:round/>
              </a:ln>
              <a:effectLst/>
            </c:spPr>
            <c:extLst>
              <c:ext xmlns:c16="http://schemas.microsoft.com/office/drawing/2014/chart" uri="{C3380CC4-5D6E-409C-BE32-E72D297353CC}">
                <c16:uniqueId val="{0000001C-A5E7-44AE-8451-DE0FB1DB7A18}"/>
              </c:ext>
            </c:extLst>
          </c:dPt>
          <c:dPt>
            <c:idx val="14"/>
            <c:marker>
              <c:symbol val="none"/>
            </c:marker>
            <c:bubble3D val="0"/>
            <c:spPr>
              <a:ln w="28575" cap="rnd">
                <a:solidFill>
                  <a:srgbClr val="75787B"/>
                </a:solidFill>
                <a:round/>
              </a:ln>
              <a:effectLst/>
            </c:spPr>
            <c:extLst>
              <c:ext xmlns:c16="http://schemas.microsoft.com/office/drawing/2014/chart" uri="{C3380CC4-5D6E-409C-BE32-E72D297353CC}">
                <c16:uniqueId val="{0000001E-A5E7-44AE-8451-DE0FB1DB7A18}"/>
              </c:ext>
            </c:extLst>
          </c:dPt>
          <c:dPt>
            <c:idx val="15"/>
            <c:marker>
              <c:symbol val="none"/>
            </c:marker>
            <c:bubble3D val="0"/>
            <c:spPr>
              <a:ln w="28575" cap="rnd">
                <a:solidFill>
                  <a:srgbClr val="00A3E0"/>
                </a:solidFill>
                <a:round/>
              </a:ln>
              <a:effectLst/>
            </c:spPr>
            <c:extLst>
              <c:ext xmlns:c16="http://schemas.microsoft.com/office/drawing/2014/chart" uri="{C3380CC4-5D6E-409C-BE32-E72D297353CC}">
                <c16:uniqueId val="{00000020-A5E7-44AE-8451-DE0FB1DB7A18}"/>
              </c:ext>
            </c:extLst>
          </c:dPt>
          <c:dPt>
            <c:idx val="16"/>
            <c:marker>
              <c:symbol val="none"/>
            </c:marker>
            <c:bubble3D val="0"/>
            <c:spPr>
              <a:ln w="28575" cap="rnd">
                <a:solidFill>
                  <a:srgbClr val="00A3E0"/>
                </a:solidFill>
                <a:round/>
              </a:ln>
              <a:effectLst/>
            </c:spPr>
            <c:extLst>
              <c:ext xmlns:c16="http://schemas.microsoft.com/office/drawing/2014/chart" uri="{C3380CC4-5D6E-409C-BE32-E72D297353CC}">
                <c16:uniqueId val="{00000022-A5E7-44AE-8451-DE0FB1DB7A18}"/>
              </c:ext>
            </c:extLst>
          </c:dPt>
          <c:dPt>
            <c:idx val="17"/>
            <c:marker>
              <c:symbol val="none"/>
            </c:marker>
            <c:bubble3D val="0"/>
            <c:spPr>
              <a:ln w="28575" cap="rnd">
                <a:solidFill>
                  <a:srgbClr val="00A3E0"/>
                </a:solidFill>
                <a:round/>
              </a:ln>
              <a:effectLst/>
            </c:spPr>
            <c:extLst>
              <c:ext xmlns:c16="http://schemas.microsoft.com/office/drawing/2014/chart" uri="{C3380CC4-5D6E-409C-BE32-E72D297353CC}">
                <c16:uniqueId val="{00000024-A5E7-44AE-8451-DE0FB1DB7A18}"/>
              </c:ext>
            </c:extLst>
          </c:dPt>
          <c:dPt>
            <c:idx val="18"/>
            <c:marker>
              <c:symbol val="none"/>
            </c:marker>
            <c:bubble3D val="0"/>
            <c:spPr>
              <a:ln w="28575" cap="rnd">
                <a:solidFill>
                  <a:srgbClr val="00A3E0"/>
                </a:solidFill>
                <a:round/>
              </a:ln>
              <a:effectLst/>
            </c:spPr>
            <c:extLst>
              <c:ext xmlns:c16="http://schemas.microsoft.com/office/drawing/2014/chart" uri="{C3380CC4-5D6E-409C-BE32-E72D297353CC}">
                <c16:uniqueId val="{00000026-A5E7-44AE-8451-DE0FB1DB7A18}"/>
              </c:ext>
            </c:extLst>
          </c:dPt>
          <c:dPt>
            <c:idx val="19"/>
            <c:marker>
              <c:symbol val="none"/>
            </c:marker>
            <c:bubble3D val="0"/>
            <c:spPr>
              <a:ln w="28575" cap="rnd">
                <a:solidFill>
                  <a:srgbClr val="00A3E0"/>
                </a:solidFill>
                <a:round/>
              </a:ln>
              <a:effectLst/>
            </c:spPr>
            <c:extLst>
              <c:ext xmlns:c16="http://schemas.microsoft.com/office/drawing/2014/chart" uri="{C3380CC4-5D6E-409C-BE32-E72D297353CC}">
                <c16:uniqueId val="{00000028-A5E7-44AE-8451-DE0FB1DB7A18}"/>
              </c:ext>
            </c:extLst>
          </c:dPt>
          <c:dPt>
            <c:idx val="20"/>
            <c:marker>
              <c:symbol val="none"/>
            </c:marker>
            <c:bubble3D val="0"/>
            <c:spPr>
              <a:ln w="28575" cap="rnd">
                <a:solidFill>
                  <a:srgbClr val="00A3E0"/>
                </a:solidFill>
                <a:round/>
              </a:ln>
              <a:effectLst/>
            </c:spPr>
            <c:extLst>
              <c:ext xmlns:c16="http://schemas.microsoft.com/office/drawing/2014/chart" uri="{C3380CC4-5D6E-409C-BE32-E72D297353CC}">
                <c16:uniqueId val="{0000002A-A5E7-44AE-8451-DE0FB1DB7A18}"/>
              </c:ext>
            </c:extLst>
          </c:dPt>
          <c:dPt>
            <c:idx val="21"/>
            <c:marker>
              <c:symbol val="none"/>
            </c:marker>
            <c:bubble3D val="0"/>
            <c:spPr>
              <a:ln w="28575" cap="rnd">
                <a:solidFill>
                  <a:srgbClr val="00A3E0"/>
                </a:solidFill>
                <a:round/>
              </a:ln>
              <a:effectLst/>
            </c:spPr>
            <c:extLst>
              <c:ext xmlns:c16="http://schemas.microsoft.com/office/drawing/2014/chart" uri="{C3380CC4-5D6E-409C-BE32-E72D297353CC}">
                <c16:uniqueId val="{0000002C-A5E7-44AE-8451-DE0FB1DB7A18}"/>
              </c:ext>
            </c:extLst>
          </c:dPt>
          <c:dPt>
            <c:idx val="22"/>
            <c:marker>
              <c:symbol val="none"/>
            </c:marker>
            <c:bubble3D val="0"/>
            <c:spPr>
              <a:ln w="28575" cap="rnd">
                <a:solidFill>
                  <a:srgbClr val="00A3E0"/>
                </a:solidFill>
                <a:round/>
              </a:ln>
              <a:effectLst/>
            </c:spPr>
            <c:extLst>
              <c:ext xmlns:c16="http://schemas.microsoft.com/office/drawing/2014/chart" uri="{C3380CC4-5D6E-409C-BE32-E72D297353CC}">
                <c16:uniqueId val="{0000002E-A5E7-44AE-8451-DE0FB1DB7A18}"/>
              </c:ext>
            </c:extLst>
          </c:dPt>
          <c:dPt>
            <c:idx val="23"/>
            <c:marker>
              <c:symbol val="none"/>
            </c:marker>
            <c:bubble3D val="0"/>
            <c:spPr>
              <a:ln w="28575" cap="rnd">
                <a:solidFill>
                  <a:srgbClr val="00A3E0"/>
                </a:solidFill>
                <a:round/>
              </a:ln>
              <a:effectLst/>
            </c:spPr>
            <c:extLst>
              <c:ext xmlns:c16="http://schemas.microsoft.com/office/drawing/2014/chart" uri="{C3380CC4-5D6E-409C-BE32-E72D297353CC}">
                <c16:uniqueId val="{00000030-A5E7-44AE-8451-DE0FB1DB7A18}"/>
              </c:ext>
            </c:extLst>
          </c:dPt>
          <c:val>
            <c:numRef>
              <c:f>'Combined data_Mar'!$K$4:$K$27</c:f>
              <c:numCache>
                <c:formatCode>General</c:formatCode>
                <c:ptCount val="24"/>
                <c:pt idx="0">
                  <c:v>34610.85</c:v>
                </c:pt>
                <c:pt idx="1">
                  <c:v>34709.07</c:v>
                </c:pt>
                <c:pt idx="2">
                  <c:v>34779.410000000003</c:v>
                </c:pt>
                <c:pt idx="3">
                  <c:v>35650.21</c:v>
                </c:pt>
                <c:pt idx="4">
                  <c:v>36880.36</c:v>
                </c:pt>
                <c:pt idx="5">
                  <c:v>36369.89</c:v>
                </c:pt>
                <c:pt idx="6">
                  <c:v>35645.72</c:v>
                </c:pt>
                <c:pt idx="7">
                  <c:v>36550.81</c:v>
                </c:pt>
                <c:pt idx="8">
                  <c:v>28212.54</c:v>
                </c:pt>
                <c:pt idx="9">
                  <c:v>33626.85</c:v>
                </c:pt>
                <c:pt idx="10">
                  <c:v>35635.71</c:v>
                </c:pt>
                <c:pt idx="11">
                  <c:v>37065.4</c:v>
                </c:pt>
                <c:pt idx="12">
                  <c:v>34116.019999999997</c:v>
                </c:pt>
                <c:pt idx="13">
                  <c:v>36372.86</c:v>
                </c:pt>
                <c:pt idx="14">
                  <c:v>37965.599999999999</c:v>
                </c:pt>
                <c:pt idx="15">
                  <c:v>37943.382799999999</c:v>
                </c:pt>
                <c:pt idx="16">
                  <c:v>37874.93</c:v>
                </c:pt>
                <c:pt idx="17">
                  <c:v>38381.96</c:v>
                </c:pt>
                <c:pt idx="18">
                  <c:v>38903.152300000002</c:v>
                </c:pt>
                <c:pt idx="19">
                  <c:v>39809.33</c:v>
                </c:pt>
                <c:pt idx="20">
                  <c:v>40699.120000000003</c:v>
                </c:pt>
                <c:pt idx="21">
                  <c:v>41316.214800000002</c:v>
                </c:pt>
                <c:pt idx="22">
                  <c:v>41516.089999999997</c:v>
                </c:pt>
                <c:pt idx="23">
                  <c:v>41661.535199999998</c:v>
                </c:pt>
              </c:numCache>
            </c:numRef>
          </c:val>
          <c:smooth val="0"/>
          <c:extLst>
            <c:ext xmlns:c16="http://schemas.microsoft.com/office/drawing/2014/chart" uri="{C3380CC4-5D6E-409C-BE32-E72D297353CC}">
              <c16:uniqueId val="{00000031-A5E7-44AE-8451-DE0FB1DB7A18}"/>
            </c:ext>
          </c:extLst>
        </c:ser>
        <c:dLbls>
          <c:showLegendKey val="0"/>
          <c:showVal val="0"/>
          <c:showCatName val="0"/>
          <c:showSerName val="0"/>
          <c:showPercent val="0"/>
          <c:showBubbleSize val="0"/>
        </c:dLbls>
        <c:marker val="1"/>
        <c:smooth val="0"/>
        <c:axId val="593904272"/>
        <c:axId val="593904600"/>
      </c:lineChart>
      <c:catAx>
        <c:axId val="59390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en-US"/>
          </a:p>
        </c:txPr>
        <c:crossAx val="593904600"/>
        <c:crosses val="autoZero"/>
        <c:auto val="1"/>
        <c:lblAlgn val="ctr"/>
        <c:lblOffset val="100"/>
        <c:noMultiLvlLbl val="0"/>
      </c:catAx>
      <c:valAx>
        <c:axId val="593904600"/>
        <c:scaling>
          <c:orientation val="minMax"/>
          <c:max val="48000"/>
          <c:min val="26000"/>
        </c:scaling>
        <c:delete val="0"/>
        <c:axPos val="l"/>
        <c:title>
          <c:tx>
            <c:rich>
              <a:bodyPr rot="0" spcFirstLastPara="1" vertOverflow="ellipsis" wrap="square" anchor="ctr" anchorCtr="1"/>
              <a:lstStyle/>
              <a:p>
                <a:pPr>
                  <a:defRPr sz="800" b="0" i="0" u="none" strike="noStrike" kern="1200" baseline="0">
                    <a:solidFill>
                      <a:schemeClr val="tx1"/>
                    </a:solidFill>
                    <a:latin typeface="+mn-lt"/>
                    <a:ea typeface="+mn-ea"/>
                    <a:cs typeface="+mn-cs"/>
                  </a:defRPr>
                </a:pPr>
                <a:r>
                  <a:rPr lang="en-IN" dirty="0">
                    <a:solidFill>
                      <a:schemeClr val="tx1"/>
                    </a:solidFill>
                  </a:rPr>
                  <a:t>INR billion</a:t>
                </a:r>
              </a:p>
            </c:rich>
          </c:tx>
          <c:layout>
            <c:manualLayout>
              <c:xMode val="edge"/>
              <c:yMode val="edge"/>
              <c:x val="0"/>
              <c:y val="1.2783767139768599E-2"/>
            </c:manualLayout>
          </c:layout>
          <c:overlay val="0"/>
          <c:spPr>
            <a:noFill/>
            <a:ln>
              <a:noFill/>
            </a:ln>
            <a:effectLst/>
          </c:spPr>
          <c:txPr>
            <a:bodyPr rot="0" spcFirstLastPara="1" vertOverflow="ellipsis" wrap="square" anchor="ctr" anchorCtr="1"/>
            <a:lstStyle/>
            <a:p>
              <a:pPr>
                <a:defRPr sz="8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solidFill>
              <a:srgbClr val="75787B"/>
            </a:solid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593904272"/>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6.5002624671916004E-2"/>
          <c:y val="6.1406767668826717E-2"/>
          <c:w val="0.93499737532808402"/>
          <c:h val="0.14490904091714452"/>
        </c:manualLayout>
      </c:layout>
      <c:overlay val="0"/>
      <c:spPr>
        <a:noFill/>
        <a:ln>
          <a:noFill/>
        </a:ln>
        <a:effectLst/>
      </c:spPr>
      <c:txPr>
        <a:bodyPr rot="0" spcFirstLastPara="1" vertOverflow="ellipsis" vert="horz" wrap="square" anchor="ctr" anchorCtr="1"/>
        <a:lstStyle/>
        <a:p>
          <a:pPr algn="just">
            <a:defRPr sz="8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2">
          <a:lumMod val="75000"/>
        </a:schemeClr>
      </a:solidFill>
      <a:round/>
    </a:ln>
    <a:effectLst/>
  </c:spPr>
  <c:txPr>
    <a:bodyPr/>
    <a:lstStyle/>
    <a:p>
      <a:pPr>
        <a:defRPr sz="800">
          <a:solidFill>
            <a:schemeClr val="tx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0.52791</cdr:x>
      <cdr:y>0.55398</cdr:y>
    </cdr:from>
    <cdr:to>
      <cdr:x>0.66738</cdr:x>
      <cdr:y>0.82636</cdr:y>
    </cdr:to>
    <cdr:sp macro="" textlink="">
      <cdr:nvSpPr>
        <cdr:cNvPr id="5" name="TextBox 40">
          <a:extLst xmlns:a="http://schemas.openxmlformats.org/drawingml/2006/main">
            <a:ext uri="{FF2B5EF4-FFF2-40B4-BE49-F238E27FC236}">
              <a16:creationId xmlns:a16="http://schemas.microsoft.com/office/drawing/2014/main" id="{07FCE8FF-7707-4E79-A410-99220AA135AB}"/>
            </a:ext>
          </a:extLst>
        </cdr:cNvPr>
        <cdr:cNvSpPr txBox="1"/>
      </cdr:nvSpPr>
      <cdr:spPr>
        <a:xfrm xmlns:a="http://schemas.openxmlformats.org/drawingml/2006/main">
          <a:off x="1910788" y="1285836"/>
          <a:ext cx="504812" cy="63222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spcBef>
              <a:spcPts val="600"/>
            </a:spcBef>
            <a:buSzPct val="100000"/>
          </a:pPr>
          <a:r>
            <a:rPr lang="en-IN" sz="700" dirty="0">
              <a:solidFill>
                <a:schemeClr val="tx1"/>
              </a:solidFill>
            </a:rPr>
            <a:t>Second wave </a:t>
          </a:r>
        </a:p>
      </cdr:txBody>
    </cdr:sp>
  </cdr:relSizeAnchor>
  <cdr:relSizeAnchor xmlns:cdr="http://schemas.openxmlformats.org/drawingml/2006/chartDrawing">
    <cdr:from>
      <cdr:x>0.24836</cdr:x>
      <cdr:y>0.6381</cdr:y>
    </cdr:from>
    <cdr:to>
      <cdr:x>0.46844</cdr:x>
      <cdr:y>0.74418</cdr:y>
    </cdr:to>
    <cdr:sp macro="" textlink="">
      <cdr:nvSpPr>
        <cdr:cNvPr id="2" name="TextBox 1">
          <a:extLst xmlns:a="http://schemas.openxmlformats.org/drawingml/2006/main">
            <a:ext uri="{FF2B5EF4-FFF2-40B4-BE49-F238E27FC236}">
              <a16:creationId xmlns:a16="http://schemas.microsoft.com/office/drawing/2014/main" id="{B2F46565-CA1C-4895-A93F-2F53406024BC}"/>
            </a:ext>
          </a:extLst>
        </cdr:cNvPr>
        <cdr:cNvSpPr txBox="1"/>
      </cdr:nvSpPr>
      <cdr:spPr>
        <a:xfrm xmlns:a="http://schemas.openxmlformats.org/drawingml/2006/main">
          <a:off x="898949" y="1481095"/>
          <a:ext cx="796580" cy="246221"/>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spcBef>
              <a:spcPts val="600"/>
            </a:spcBef>
            <a:buSzPct val="100000"/>
          </a:pPr>
          <a:r>
            <a:rPr lang="en-IN" sz="800" dirty="0">
              <a:solidFill>
                <a:schemeClr val="tx1"/>
              </a:solidFill>
            </a:rPr>
            <a:t>Nation-wide lockdown</a:t>
          </a:r>
          <a:endParaRPr lang="en-GB" sz="800" dirty="0">
            <a:solidFill>
              <a:schemeClr val="tx1"/>
            </a:solidFill>
          </a:endParaRPr>
        </a:p>
      </cdr:txBody>
    </cdr:sp>
  </cdr:relSizeAnchor>
  <cdr:relSizeAnchor xmlns:cdr="http://schemas.openxmlformats.org/drawingml/2006/chartDrawing">
    <cdr:from>
      <cdr:x>0.63598</cdr:x>
      <cdr:y>0.22052</cdr:y>
    </cdr:from>
    <cdr:to>
      <cdr:x>0.63598</cdr:x>
      <cdr:y>0.77121</cdr:y>
    </cdr:to>
    <cdr:cxnSp macro="">
      <cdr:nvCxnSpPr>
        <cdr:cNvPr id="13" name="Straight Connector 12">
          <a:extLst xmlns:a="http://schemas.openxmlformats.org/drawingml/2006/main">
            <a:ext uri="{FF2B5EF4-FFF2-40B4-BE49-F238E27FC236}">
              <a16:creationId xmlns:a16="http://schemas.microsoft.com/office/drawing/2014/main" id="{AD1A1698-40EC-4EE0-8149-2595039FF813}"/>
            </a:ext>
          </a:extLst>
        </cdr:cNvPr>
        <cdr:cNvCxnSpPr/>
      </cdr:nvCxnSpPr>
      <cdr:spPr>
        <a:xfrm xmlns:a="http://schemas.openxmlformats.org/drawingml/2006/main">
          <a:off x="2301919" y="511850"/>
          <a:ext cx="0" cy="1278209"/>
        </a:xfrm>
        <a:prstGeom xmlns:a="http://schemas.openxmlformats.org/drawingml/2006/main" prst="line">
          <a:avLst/>
        </a:prstGeom>
        <a:ln xmlns:a="http://schemas.openxmlformats.org/drawingml/2006/main">
          <a:solidFill>
            <a:srgbClr val="75787B"/>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0.68721</cdr:x>
      <cdr:y>0.67469</cdr:y>
    </cdr:from>
    <cdr:to>
      <cdr:x>0.74554</cdr:x>
      <cdr:y>0.67469</cdr:y>
    </cdr:to>
    <cdr:cxnSp macro="">
      <cdr:nvCxnSpPr>
        <cdr:cNvPr id="19" name="Straight Arrow Connector 18">
          <a:extLst xmlns:a="http://schemas.openxmlformats.org/drawingml/2006/main">
            <a:ext uri="{FF2B5EF4-FFF2-40B4-BE49-F238E27FC236}">
              <a16:creationId xmlns:a16="http://schemas.microsoft.com/office/drawing/2014/main" id="{EFE5B00D-F513-437B-9BF6-EAE6A6352DC1}"/>
            </a:ext>
          </a:extLst>
        </cdr:cNvPr>
        <cdr:cNvCxnSpPr/>
      </cdr:nvCxnSpPr>
      <cdr:spPr>
        <a:xfrm xmlns:a="http://schemas.openxmlformats.org/drawingml/2006/main">
          <a:off x="2487374" y="1566026"/>
          <a:ext cx="211126" cy="0"/>
        </a:xfrm>
        <a:prstGeom xmlns:a="http://schemas.openxmlformats.org/drawingml/2006/main" prst="straightConnector1">
          <a:avLst/>
        </a:prstGeom>
        <a:ln xmlns:a="http://schemas.openxmlformats.org/drawingml/2006/main">
          <a:solidFill>
            <a:srgbClr val="75787B"/>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0.65769</cdr:x>
      <cdr:y>0.56442</cdr:y>
    </cdr:from>
    <cdr:to>
      <cdr:x>0.90717</cdr:x>
      <cdr:y>0.62922</cdr:y>
    </cdr:to>
    <cdr:sp macro="" textlink="">
      <cdr:nvSpPr>
        <cdr:cNvPr id="21" name="TextBox 1">
          <a:extLst xmlns:a="http://schemas.openxmlformats.org/drawingml/2006/main">
            <a:ext uri="{FF2B5EF4-FFF2-40B4-BE49-F238E27FC236}">
              <a16:creationId xmlns:a16="http://schemas.microsoft.com/office/drawing/2014/main" id="{00A9EEA2-9FB6-406D-A666-3B0C60C83636}"/>
            </a:ext>
          </a:extLst>
        </cdr:cNvPr>
        <cdr:cNvSpPr txBox="1"/>
      </cdr:nvSpPr>
      <cdr:spPr>
        <a:xfrm xmlns:a="http://schemas.openxmlformats.org/drawingml/2006/main">
          <a:off x="2380491" y="1310078"/>
          <a:ext cx="902993" cy="1504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spcBef>
              <a:spcPts val="600"/>
            </a:spcBef>
            <a:buSzPct val="100000"/>
          </a:pPr>
          <a:r>
            <a:rPr lang="en-IN" sz="800" dirty="0">
              <a:solidFill>
                <a:schemeClr val="tx1"/>
              </a:solidFill>
            </a:rPr>
            <a:t>Forecasts</a:t>
          </a:r>
        </a:p>
      </cdr:txBody>
    </cdr:sp>
  </cdr:relSizeAnchor>
  <cdr:relSizeAnchor xmlns:cdr="http://schemas.openxmlformats.org/drawingml/2006/chartDrawing">
    <cdr:from>
      <cdr:x>0.39902</cdr:x>
      <cdr:y>0.56115</cdr:y>
    </cdr:from>
    <cdr:to>
      <cdr:x>0.44455</cdr:x>
      <cdr:y>0.56115</cdr:y>
    </cdr:to>
    <cdr:cxnSp macro="">
      <cdr:nvCxnSpPr>
        <cdr:cNvPr id="4" name="Straight Connector 3">
          <a:extLst xmlns:a="http://schemas.openxmlformats.org/drawingml/2006/main">
            <a:ext uri="{FF2B5EF4-FFF2-40B4-BE49-F238E27FC236}">
              <a16:creationId xmlns:a16="http://schemas.microsoft.com/office/drawing/2014/main" id="{55319D18-895B-4619-A995-0465AB9BF7A0}"/>
            </a:ext>
          </a:extLst>
        </cdr:cNvPr>
        <cdr:cNvCxnSpPr/>
      </cdr:nvCxnSpPr>
      <cdr:spPr>
        <a:xfrm xmlns:a="http://schemas.openxmlformats.org/drawingml/2006/main">
          <a:off x="1444256" y="1302488"/>
          <a:ext cx="164805" cy="0"/>
        </a:xfrm>
        <a:prstGeom xmlns:a="http://schemas.openxmlformats.org/drawingml/2006/main" prst="line">
          <a:avLst/>
        </a:prstGeom>
        <a:ln xmlns:a="http://schemas.openxmlformats.org/drawingml/2006/main">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0.54149</cdr:x>
      <cdr:y>0.46724</cdr:y>
    </cdr:from>
    <cdr:to>
      <cdr:x>0.60024</cdr:x>
      <cdr:y>0.46724</cdr:y>
    </cdr:to>
    <cdr:cxnSp macro="">
      <cdr:nvCxnSpPr>
        <cdr:cNvPr id="8" name="Straight Connector 7">
          <a:extLst xmlns:a="http://schemas.openxmlformats.org/drawingml/2006/main">
            <a:ext uri="{FF2B5EF4-FFF2-40B4-BE49-F238E27FC236}">
              <a16:creationId xmlns:a16="http://schemas.microsoft.com/office/drawing/2014/main" id="{FD698690-F6FD-41E6-9EF0-83EA23E4008F}"/>
            </a:ext>
          </a:extLst>
        </cdr:cNvPr>
        <cdr:cNvCxnSpPr/>
      </cdr:nvCxnSpPr>
      <cdr:spPr>
        <a:xfrm xmlns:a="http://schemas.openxmlformats.org/drawingml/2006/main">
          <a:off x="1959935" y="1084520"/>
          <a:ext cx="212651" cy="0"/>
        </a:xfrm>
        <a:prstGeom xmlns:a="http://schemas.openxmlformats.org/drawingml/2006/main" prst="line">
          <a:avLst/>
        </a:prstGeom>
        <a:ln xmlns:a="http://schemas.openxmlformats.org/drawingml/2006/main">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1" cy="495029"/>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15374" y="0"/>
            <a:ext cx="2918831" cy="495029"/>
          </a:xfrm>
          <a:prstGeom prst="rect">
            <a:avLst/>
          </a:prstGeom>
        </p:spPr>
        <p:txBody>
          <a:bodyPr vert="horz" lIns="91440" tIns="45720" rIns="91440" bIns="45720" rtlCol="0"/>
          <a:lstStyle>
            <a:lvl1pPr algn="r">
              <a:defRPr sz="1200"/>
            </a:lvl1pPr>
          </a:lstStyle>
          <a:p>
            <a:fld id="{670B8EC4-5994-47D4-8124-77BDE21E78A3}" type="datetimeFigureOut">
              <a:rPr lang="en-US" smtClean="0"/>
              <a:t>2/4/2022</a:t>
            </a:fld>
            <a:endParaRPr lang="en-US" dirty="0"/>
          </a:p>
        </p:txBody>
      </p:sp>
      <p:sp>
        <p:nvSpPr>
          <p:cNvPr id="4" name="Footer Placeholder 3"/>
          <p:cNvSpPr>
            <a:spLocks noGrp="1"/>
          </p:cNvSpPr>
          <p:nvPr>
            <p:ph type="ftr" sz="quarter" idx="2"/>
          </p:nvPr>
        </p:nvSpPr>
        <p:spPr>
          <a:xfrm>
            <a:off x="1" y="9371287"/>
            <a:ext cx="2918831" cy="49502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15374" y="9371287"/>
            <a:ext cx="2918831" cy="495028"/>
          </a:xfrm>
          <a:prstGeom prst="rect">
            <a:avLst/>
          </a:prstGeom>
        </p:spPr>
        <p:txBody>
          <a:bodyPr vert="horz" lIns="91440" tIns="45720" rIns="91440" bIns="45720" rtlCol="0" anchor="b"/>
          <a:lstStyle>
            <a:lvl1pPr algn="r">
              <a:defRPr sz="1200"/>
            </a:lvl1pPr>
          </a:lstStyle>
          <a:p>
            <a:fld id="{1194D2B5-7FE6-4571-96FE-E4F56FA22D9E}" type="slidenum">
              <a:rPr lang="en-US" smtClean="0"/>
              <a:t>‹#›</a:t>
            </a:fld>
            <a:endParaRPr lang="en-US" dirty="0"/>
          </a:p>
        </p:txBody>
      </p:sp>
    </p:spTree>
    <p:extLst>
      <p:ext uri="{BB962C8B-B14F-4D97-AF65-F5344CB8AC3E}">
        <p14:creationId xmlns:p14="http://schemas.microsoft.com/office/powerpoint/2010/main" val="3290441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1" cy="495029"/>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5374" y="0"/>
            <a:ext cx="2918831" cy="495029"/>
          </a:xfrm>
          <a:prstGeom prst="rect">
            <a:avLst/>
          </a:prstGeom>
        </p:spPr>
        <p:txBody>
          <a:bodyPr vert="horz" lIns="91440" tIns="45720" rIns="91440" bIns="45720" rtlCol="0"/>
          <a:lstStyle>
            <a:lvl1pPr algn="r">
              <a:defRPr sz="1200"/>
            </a:lvl1pPr>
          </a:lstStyle>
          <a:p>
            <a:fld id="{C7355860-FA7F-4C0B-9F13-BF7107AA9159}" type="datetimeFigureOut">
              <a:rPr lang="en-US" smtClean="0"/>
              <a:t>2/4/2022</a:t>
            </a:fld>
            <a:endParaRPr lang="en-US" dirty="0"/>
          </a:p>
        </p:txBody>
      </p:sp>
      <p:sp>
        <p:nvSpPr>
          <p:cNvPr id="4" name="Slide Image Placeholder 3"/>
          <p:cNvSpPr>
            <a:spLocks noGrp="1" noRot="1" noChangeAspect="1"/>
          </p:cNvSpPr>
          <p:nvPr>
            <p:ph type="sldImg" idx="2"/>
          </p:nvPr>
        </p:nvSpPr>
        <p:spPr>
          <a:xfrm>
            <a:off x="407988" y="1231900"/>
            <a:ext cx="5919787" cy="3330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748164"/>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1287"/>
            <a:ext cx="2918831" cy="49502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4" y="9371287"/>
            <a:ext cx="2918831" cy="495028"/>
          </a:xfrm>
          <a:prstGeom prst="rect">
            <a:avLst/>
          </a:prstGeom>
        </p:spPr>
        <p:txBody>
          <a:bodyPr vert="horz" lIns="91440" tIns="45720" rIns="91440" bIns="45720" rtlCol="0" anchor="b"/>
          <a:lstStyle>
            <a:lvl1pPr algn="r">
              <a:defRPr sz="1200"/>
            </a:lvl1pPr>
          </a:lstStyle>
          <a:p>
            <a:fld id="{5F0CE199-433D-4C75-8854-E4F0A67DFDEE}" type="slidenum">
              <a:rPr lang="en-US" smtClean="0"/>
              <a:t>‹#›</a:t>
            </a:fld>
            <a:endParaRPr lang="en-US" dirty="0"/>
          </a:p>
        </p:txBody>
      </p:sp>
    </p:spTree>
    <p:extLst>
      <p:ext uri="{BB962C8B-B14F-4D97-AF65-F5344CB8AC3E}">
        <p14:creationId xmlns:p14="http://schemas.microsoft.com/office/powerpoint/2010/main" val="1035368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98400" y="1330126"/>
            <a:ext cx="101952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Title 2"/>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04358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6220800" y="1330126"/>
            <a:ext cx="49680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760996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3"/>
          </p:nvPr>
        </p:nvSpPr>
        <p:spPr>
          <a:xfrm>
            <a:off x="6220800" y="1330126"/>
            <a:ext cx="4968000" cy="45468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146885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0613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30804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51576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72348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1003200" y="1322388"/>
            <a:ext cx="18768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30804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51576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72348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1" name="Text Placeholder 12"/>
          <p:cNvSpPr>
            <a:spLocks noGrp="1"/>
          </p:cNvSpPr>
          <p:nvPr>
            <p:ph type="body" sz="quarter" idx="18" hasCustomPrompt="1"/>
          </p:nvPr>
        </p:nvSpPr>
        <p:spPr>
          <a:xfrm>
            <a:off x="93120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2" name="Text Placeholder 8"/>
          <p:cNvSpPr>
            <a:spLocks noGrp="1"/>
          </p:cNvSpPr>
          <p:nvPr>
            <p:ph type="body" sz="quarter" idx="19"/>
          </p:nvPr>
        </p:nvSpPr>
        <p:spPr>
          <a:xfrm>
            <a:off x="93120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77598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36160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62288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88416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994833" y="1322388"/>
            <a:ext cx="23472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3610423"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6226011"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8841600"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Tree>
    <p:extLst>
      <p:ext uri="{BB962C8B-B14F-4D97-AF65-F5344CB8AC3E}">
        <p14:creationId xmlns:p14="http://schemas.microsoft.com/office/powerpoint/2010/main" val="2683865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16" name="Text Placeholder 10"/>
          <p:cNvSpPr>
            <a:spLocks noGrp="1" noChangeAspect="1"/>
          </p:cNvSpPr>
          <p:nvPr>
            <p:ph type="body" sz="quarter" idx="21"/>
          </p:nvPr>
        </p:nvSpPr>
        <p:spPr bwMode="gray">
          <a:xfrm>
            <a:off x="5306560" y="2757950"/>
            <a:ext cx="1660995" cy="1659600"/>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a:t>Click to edit Master text styles</a:t>
            </a:r>
          </a:p>
        </p:txBody>
      </p:sp>
      <p:sp>
        <p:nvSpPr>
          <p:cNvPr id="17" name="Text Placeholder 20"/>
          <p:cNvSpPr>
            <a:spLocks noGrp="1"/>
          </p:cNvSpPr>
          <p:nvPr>
            <p:ph type="body" sz="quarter" idx="26"/>
          </p:nvPr>
        </p:nvSpPr>
        <p:spPr bwMode="gray">
          <a:xfrm>
            <a:off x="1003349"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6" name="Text Placeholder 20"/>
          <p:cNvSpPr>
            <a:spLocks noGrp="1"/>
          </p:cNvSpPr>
          <p:nvPr>
            <p:ph type="body" sz="quarter" idx="48"/>
          </p:nvPr>
        </p:nvSpPr>
        <p:spPr bwMode="gray">
          <a:xfrm>
            <a:off x="1003349" y="4015250"/>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2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7" name="Text Placeholder 20"/>
          <p:cNvSpPr>
            <a:spLocks noGrp="1"/>
          </p:cNvSpPr>
          <p:nvPr>
            <p:ph type="body" sz="quarter" idx="50"/>
          </p:nvPr>
        </p:nvSpPr>
        <p:spPr bwMode="gray">
          <a:xfrm>
            <a:off x="7344002"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8" name="Text Placeholder 20"/>
          <p:cNvSpPr>
            <a:spLocks noGrp="1"/>
          </p:cNvSpPr>
          <p:nvPr>
            <p:ph type="body" sz="quarter" idx="52"/>
          </p:nvPr>
        </p:nvSpPr>
        <p:spPr bwMode="gray">
          <a:xfrm>
            <a:off x="7344002" y="4015250"/>
            <a:ext cx="3847695"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9" name="AutoShape 20"/>
          <p:cNvSpPr>
            <a:spLocks noChangeArrowheads="1"/>
          </p:cNvSpPr>
          <p:nvPr userDrawn="1"/>
        </p:nvSpPr>
        <p:spPr bwMode="gray">
          <a:xfrm rot="2700000">
            <a:off x="5088626" y="2468535"/>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31" name="Text Placeholder 3"/>
          <p:cNvSpPr>
            <a:spLocks noGrp="1"/>
          </p:cNvSpPr>
          <p:nvPr>
            <p:ph type="body" sz="quarter" idx="53"/>
          </p:nvPr>
        </p:nvSpPr>
        <p:spPr>
          <a:xfrm>
            <a:off x="1003347"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2" name="Text Placeholder 3"/>
          <p:cNvSpPr>
            <a:spLocks noGrp="1"/>
          </p:cNvSpPr>
          <p:nvPr>
            <p:ph type="body" sz="quarter" idx="54"/>
          </p:nvPr>
        </p:nvSpPr>
        <p:spPr>
          <a:xfrm>
            <a:off x="1003347"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3" name="Text Placeholder 3"/>
          <p:cNvSpPr>
            <a:spLocks noGrp="1"/>
          </p:cNvSpPr>
          <p:nvPr>
            <p:ph type="body" sz="quarter" idx="55"/>
          </p:nvPr>
        </p:nvSpPr>
        <p:spPr>
          <a:xfrm>
            <a:off x="7342095"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Text Placeholder 3"/>
          <p:cNvSpPr>
            <a:spLocks noGrp="1"/>
          </p:cNvSpPr>
          <p:nvPr>
            <p:ph type="body" sz="quarter" idx="56"/>
          </p:nvPr>
        </p:nvSpPr>
        <p:spPr>
          <a:xfrm>
            <a:off x="7342095"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AutoShape 20"/>
          <p:cNvSpPr>
            <a:spLocks noChangeArrowheads="1"/>
          </p:cNvSpPr>
          <p:nvPr userDrawn="1"/>
        </p:nvSpPr>
        <p:spPr bwMode="gray">
          <a:xfrm rot="18900000" flipH="1">
            <a:off x="6742979" y="24685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1" name="AutoShape 20"/>
          <p:cNvSpPr>
            <a:spLocks noChangeArrowheads="1"/>
          </p:cNvSpPr>
          <p:nvPr userDrawn="1"/>
        </p:nvSpPr>
        <p:spPr bwMode="gray">
          <a:xfrm rot="18900000" flipV="1">
            <a:off x="5088626" y="43100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2" name="AutoShape 20"/>
          <p:cNvSpPr>
            <a:spLocks noChangeArrowheads="1"/>
          </p:cNvSpPr>
          <p:nvPr userDrawn="1"/>
        </p:nvSpPr>
        <p:spPr bwMode="gray">
          <a:xfrm rot="2700000" flipH="1" flipV="1">
            <a:off x="6742978" y="4310035"/>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Tree>
    <p:extLst>
      <p:ext uri="{BB962C8B-B14F-4D97-AF65-F5344CB8AC3E}">
        <p14:creationId xmlns:p14="http://schemas.microsoft.com/office/powerpoint/2010/main" val="1695715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19" name="Text Placeholder 8"/>
          <p:cNvSpPr>
            <a:spLocks noGrp="1"/>
          </p:cNvSpPr>
          <p:nvPr>
            <p:ph type="body" sz="quarter" idx="19"/>
          </p:nvPr>
        </p:nvSpPr>
        <p:spPr>
          <a:xfrm>
            <a:off x="1003200" y="1708151"/>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8"/>
          <p:cNvSpPr>
            <a:spLocks noGrp="1"/>
          </p:cNvSpPr>
          <p:nvPr>
            <p:ph type="body" sz="quarter" idx="20"/>
          </p:nvPr>
        </p:nvSpPr>
        <p:spPr>
          <a:xfrm>
            <a:off x="10032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6" name="Text Placeholder 8"/>
          <p:cNvSpPr>
            <a:spLocks noGrp="1"/>
          </p:cNvSpPr>
          <p:nvPr>
            <p:ph type="body" sz="quarter" idx="21"/>
          </p:nvPr>
        </p:nvSpPr>
        <p:spPr>
          <a:xfrm>
            <a:off x="6220800" y="1708151"/>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8"/>
          <p:cNvSpPr>
            <a:spLocks noGrp="1"/>
          </p:cNvSpPr>
          <p:nvPr>
            <p:ph type="body" sz="quarter" idx="22"/>
          </p:nvPr>
        </p:nvSpPr>
        <p:spPr>
          <a:xfrm>
            <a:off x="62208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85535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tx2"/>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176464" y="1752600"/>
            <a:ext cx="4262437" cy="3638300"/>
          </a:xfrm>
        </p:spPr>
        <p:txBody>
          <a:bodyPr anchor="t" anchorCtr="0"/>
          <a:lstStyle>
            <a:lvl1pPr algn="l">
              <a:defRPr sz="8000" baseline="0">
                <a:solidFill>
                  <a:schemeClr val="bg1"/>
                </a:solidFill>
                <a:latin typeface="KPMG Light" panose="020B0403030202040204" pitchFamily="34" charset="0"/>
              </a:defRPr>
            </a:lvl1pPr>
          </a:lstStyle>
          <a:p>
            <a:r>
              <a:rPr lang="en-US" dirty="0"/>
              <a:t>Click to edit Master title style</a:t>
            </a:r>
          </a:p>
        </p:txBody>
      </p:sp>
      <p:sp>
        <p:nvSpPr>
          <p:cNvPr id="10" name="object 3"/>
          <p:cNvSpPr/>
          <p:nvPr userDrawn="1"/>
        </p:nvSpPr>
        <p:spPr>
          <a:xfrm>
            <a:off x="1" y="1"/>
            <a:ext cx="1216152"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216063" y="5390900"/>
            <a:ext cx="8450351"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8981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DIVIDER 3">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796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833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bg>
      <p:bgPr>
        <a:solidFill>
          <a:srgbClr val="00A3A1"/>
        </a:solidFill>
        <a:effectLst/>
      </p:bgPr>
    </p:bg>
    <p:spTree>
      <p:nvGrpSpPr>
        <p:cNvPr id="1" name=""/>
        <p:cNvGrpSpPr/>
        <p:nvPr/>
      </p:nvGrpSpPr>
      <p:grpSpPr>
        <a:xfrm>
          <a:off x="0" y="0"/>
          <a:ext cx="0" cy="0"/>
          <a:chOff x="0" y="0"/>
          <a:chExt cx="0" cy="0"/>
        </a:xfrm>
      </p:grpSpPr>
      <p:sp>
        <p:nvSpPr>
          <p:cNvPr id="11" name="TextBox 10"/>
          <p:cNvSpPr txBox="1"/>
          <p:nvPr userDrawn="1"/>
        </p:nvSpPr>
        <p:spPr>
          <a:xfrm>
            <a:off x="2060944" y="6637578"/>
            <a:ext cx="6953693" cy="135362"/>
          </a:xfrm>
          <a:prstGeom prst="rect">
            <a:avLst/>
          </a:prstGeom>
          <a:noFill/>
        </p:spPr>
        <p:txBody>
          <a:bodyPr wrap="square" lIns="0" tIns="0" rIns="0" bIns="0" rtlCol="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600" b="1" kern="1200" noProof="0" dirty="0">
                <a:solidFill>
                  <a:schemeClr val="tx1"/>
                </a:solidFill>
                <a:latin typeface="+mn-lt"/>
                <a:ea typeface="+mn-ea"/>
                <a:cs typeface="+mn-cs"/>
              </a:rPr>
              <a:t>Document Classification: KPMG Confidential</a:t>
            </a:r>
          </a:p>
        </p:txBody>
      </p:sp>
    </p:spTree>
    <p:extLst>
      <p:ext uri="{BB962C8B-B14F-4D97-AF65-F5344CB8AC3E}">
        <p14:creationId xmlns:p14="http://schemas.microsoft.com/office/powerpoint/2010/main" val="3267273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98400" y="1330126"/>
            <a:ext cx="101952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Title 2"/>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93412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6220800" y="1330126"/>
            <a:ext cx="49680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086739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3"/>
          </p:nvPr>
        </p:nvSpPr>
        <p:spPr>
          <a:xfrm>
            <a:off x="6220800" y="1330126"/>
            <a:ext cx="4968000" cy="45468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1707879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334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30804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51576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72348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1003200" y="1322388"/>
            <a:ext cx="18768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30804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51576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72348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1" name="Text Placeholder 12"/>
          <p:cNvSpPr>
            <a:spLocks noGrp="1"/>
          </p:cNvSpPr>
          <p:nvPr>
            <p:ph type="body" sz="quarter" idx="18" hasCustomPrompt="1"/>
          </p:nvPr>
        </p:nvSpPr>
        <p:spPr>
          <a:xfrm>
            <a:off x="93120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2" name="Text Placeholder 8"/>
          <p:cNvSpPr>
            <a:spLocks noGrp="1"/>
          </p:cNvSpPr>
          <p:nvPr>
            <p:ph type="body" sz="quarter" idx="19"/>
          </p:nvPr>
        </p:nvSpPr>
        <p:spPr>
          <a:xfrm>
            <a:off x="93120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662800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10032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36160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62288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88416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994833" y="1322388"/>
            <a:ext cx="23472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3610423"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6226011"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8841600"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Tree>
    <p:extLst>
      <p:ext uri="{BB962C8B-B14F-4D97-AF65-F5344CB8AC3E}">
        <p14:creationId xmlns:p14="http://schemas.microsoft.com/office/powerpoint/2010/main" val="2881982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16" name="Text Placeholder 10"/>
          <p:cNvSpPr>
            <a:spLocks noGrp="1" noChangeAspect="1"/>
          </p:cNvSpPr>
          <p:nvPr>
            <p:ph type="body" sz="quarter" idx="21"/>
          </p:nvPr>
        </p:nvSpPr>
        <p:spPr bwMode="gray">
          <a:xfrm>
            <a:off x="5306560" y="2757950"/>
            <a:ext cx="1660995" cy="1659600"/>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a:t>Click to edit Master text styles</a:t>
            </a:r>
          </a:p>
        </p:txBody>
      </p:sp>
      <p:sp>
        <p:nvSpPr>
          <p:cNvPr id="17" name="Text Placeholder 20"/>
          <p:cNvSpPr>
            <a:spLocks noGrp="1"/>
          </p:cNvSpPr>
          <p:nvPr>
            <p:ph type="body" sz="quarter" idx="26"/>
          </p:nvPr>
        </p:nvSpPr>
        <p:spPr bwMode="gray">
          <a:xfrm>
            <a:off x="1003349"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6" name="Text Placeholder 20"/>
          <p:cNvSpPr>
            <a:spLocks noGrp="1"/>
          </p:cNvSpPr>
          <p:nvPr>
            <p:ph type="body" sz="quarter" idx="48"/>
          </p:nvPr>
        </p:nvSpPr>
        <p:spPr bwMode="gray">
          <a:xfrm>
            <a:off x="1003349" y="4015250"/>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2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7" name="Text Placeholder 20"/>
          <p:cNvSpPr>
            <a:spLocks noGrp="1"/>
          </p:cNvSpPr>
          <p:nvPr>
            <p:ph type="body" sz="quarter" idx="50"/>
          </p:nvPr>
        </p:nvSpPr>
        <p:spPr bwMode="gray">
          <a:xfrm>
            <a:off x="7344002"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8" name="Text Placeholder 20"/>
          <p:cNvSpPr>
            <a:spLocks noGrp="1"/>
          </p:cNvSpPr>
          <p:nvPr>
            <p:ph type="body" sz="quarter" idx="52"/>
          </p:nvPr>
        </p:nvSpPr>
        <p:spPr bwMode="gray">
          <a:xfrm>
            <a:off x="7344002" y="4015250"/>
            <a:ext cx="3847695"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377" rtl="0" eaLnBrk="1" latinLnBrk="0" hangingPunct="1">
              <a:lnSpc>
                <a:spcPct val="100000"/>
              </a:lnSpc>
              <a:spcBef>
                <a:spcPts val="600"/>
              </a:spcBef>
              <a:buFont typeface="Arial" pitchFamily="34" charset="0"/>
              <a:buNone/>
            </a:pPr>
            <a:r>
              <a:rPr lang="en-US"/>
              <a:t>Click to edit Master text styles</a:t>
            </a:r>
          </a:p>
        </p:txBody>
      </p:sp>
      <p:sp>
        <p:nvSpPr>
          <p:cNvPr id="29" name="AutoShape 20"/>
          <p:cNvSpPr>
            <a:spLocks noChangeArrowheads="1"/>
          </p:cNvSpPr>
          <p:nvPr userDrawn="1"/>
        </p:nvSpPr>
        <p:spPr bwMode="gray">
          <a:xfrm rot="2700000">
            <a:off x="5088626" y="2468535"/>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31" name="Text Placeholder 3"/>
          <p:cNvSpPr>
            <a:spLocks noGrp="1"/>
          </p:cNvSpPr>
          <p:nvPr>
            <p:ph type="body" sz="quarter" idx="53"/>
          </p:nvPr>
        </p:nvSpPr>
        <p:spPr>
          <a:xfrm>
            <a:off x="1003347"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2" name="Text Placeholder 3"/>
          <p:cNvSpPr>
            <a:spLocks noGrp="1"/>
          </p:cNvSpPr>
          <p:nvPr>
            <p:ph type="body" sz="quarter" idx="54"/>
          </p:nvPr>
        </p:nvSpPr>
        <p:spPr>
          <a:xfrm>
            <a:off x="1003347"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3" name="Text Placeholder 3"/>
          <p:cNvSpPr>
            <a:spLocks noGrp="1"/>
          </p:cNvSpPr>
          <p:nvPr>
            <p:ph type="body" sz="quarter" idx="55"/>
          </p:nvPr>
        </p:nvSpPr>
        <p:spPr>
          <a:xfrm>
            <a:off x="7342095"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Text Placeholder 3"/>
          <p:cNvSpPr>
            <a:spLocks noGrp="1"/>
          </p:cNvSpPr>
          <p:nvPr>
            <p:ph type="body" sz="quarter" idx="56"/>
          </p:nvPr>
        </p:nvSpPr>
        <p:spPr>
          <a:xfrm>
            <a:off x="7342095"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AutoShape 20"/>
          <p:cNvSpPr>
            <a:spLocks noChangeArrowheads="1"/>
          </p:cNvSpPr>
          <p:nvPr userDrawn="1"/>
        </p:nvSpPr>
        <p:spPr bwMode="gray">
          <a:xfrm rot="18900000" flipH="1">
            <a:off x="6742979" y="24685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1" name="AutoShape 20"/>
          <p:cNvSpPr>
            <a:spLocks noChangeArrowheads="1"/>
          </p:cNvSpPr>
          <p:nvPr userDrawn="1"/>
        </p:nvSpPr>
        <p:spPr bwMode="gray">
          <a:xfrm rot="18900000" flipV="1">
            <a:off x="5088626" y="43100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2" name="AutoShape 20"/>
          <p:cNvSpPr>
            <a:spLocks noChangeArrowheads="1"/>
          </p:cNvSpPr>
          <p:nvPr userDrawn="1"/>
        </p:nvSpPr>
        <p:spPr bwMode="gray">
          <a:xfrm rot="2700000" flipH="1" flipV="1">
            <a:off x="6742978" y="4310035"/>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Tree>
    <p:extLst>
      <p:ext uri="{BB962C8B-B14F-4D97-AF65-F5344CB8AC3E}">
        <p14:creationId xmlns:p14="http://schemas.microsoft.com/office/powerpoint/2010/main" val="872589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a:t>Click to edit Master title style</a:t>
            </a:r>
            <a:endParaRPr lang="en-US" dirty="0"/>
          </a:p>
        </p:txBody>
      </p:sp>
      <p:sp>
        <p:nvSpPr>
          <p:cNvPr id="19" name="Text Placeholder 8"/>
          <p:cNvSpPr>
            <a:spLocks noGrp="1"/>
          </p:cNvSpPr>
          <p:nvPr>
            <p:ph type="body" sz="quarter" idx="19"/>
          </p:nvPr>
        </p:nvSpPr>
        <p:spPr>
          <a:xfrm>
            <a:off x="1003200" y="1708151"/>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8"/>
          <p:cNvSpPr>
            <a:spLocks noGrp="1"/>
          </p:cNvSpPr>
          <p:nvPr>
            <p:ph type="body" sz="quarter" idx="20"/>
          </p:nvPr>
        </p:nvSpPr>
        <p:spPr>
          <a:xfrm>
            <a:off x="10032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6" name="Text Placeholder 8"/>
          <p:cNvSpPr>
            <a:spLocks noGrp="1"/>
          </p:cNvSpPr>
          <p:nvPr>
            <p:ph type="body" sz="quarter" idx="21"/>
          </p:nvPr>
        </p:nvSpPr>
        <p:spPr>
          <a:xfrm>
            <a:off x="6220800" y="1708151"/>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8"/>
          <p:cNvSpPr>
            <a:spLocks noGrp="1"/>
          </p:cNvSpPr>
          <p:nvPr>
            <p:ph type="body" sz="quarter" idx="22"/>
          </p:nvPr>
        </p:nvSpPr>
        <p:spPr>
          <a:xfrm>
            <a:off x="62208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046211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tx2"/>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176464" y="1752600"/>
            <a:ext cx="4262437" cy="3638300"/>
          </a:xfrm>
        </p:spPr>
        <p:txBody>
          <a:bodyPr anchor="t" anchorCtr="0"/>
          <a:lstStyle>
            <a:lvl1pPr algn="l">
              <a:defRPr sz="8000" baseline="0">
                <a:solidFill>
                  <a:schemeClr val="bg1"/>
                </a:solidFill>
                <a:latin typeface="KPMG Light" panose="020B0403030202040204" pitchFamily="34" charset="0"/>
              </a:defRPr>
            </a:lvl1pPr>
          </a:lstStyle>
          <a:p>
            <a:r>
              <a:rPr lang="en-US" dirty="0"/>
              <a:t>Click to edit Master title style</a:t>
            </a:r>
          </a:p>
        </p:txBody>
      </p:sp>
      <p:sp>
        <p:nvSpPr>
          <p:cNvPr id="10" name="object 3"/>
          <p:cNvSpPr/>
          <p:nvPr userDrawn="1"/>
        </p:nvSpPr>
        <p:spPr>
          <a:xfrm>
            <a:off x="1" y="1"/>
            <a:ext cx="1216152"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216063" y="5390900"/>
            <a:ext cx="8450351"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115441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DIVIDER 3">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5590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23027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AL SLIDE">
    <p:bg>
      <p:bgPr>
        <a:solidFill>
          <a:srgbClr val="00A3A1"/>
        </a:solidFill>
        <a:effectLst/>
      </p:bgPr>
    </p:bg>
    <p:spTree>
      <p:nvGrpSpPr>
        <p:cNvPr id="1" name=""/>
        <p:cNvGrpSpPr/>
        <p:nvPr/>
      </p:nvGrpSpPr>
      <p:grpSpPr>
        <a:xfrm>
          <a:off x="0" y="0"/>
          <a:ext cx="0" cy="0"/>
          <a:chOff x="0" y="0"/>
          <a:chExt cx="0" cy="0"/>
        </a:xfrm>
      </p:grpSpPr>
      <p:sp>
        <p:nvSpPr>
          <p:cNvPr id="11" name="TextBox 10"/>
          <p:cNvSpPr txBox="1"/>
          <p:nvPr userDrawn="1"/>
        </p:nvSpPr>
        <p:spPr>
          <a:xfrm>
            <a:off x="2060944" y="6637578"/>
            <a:ext cx="6953693" cy="135362"/>
          </a:xfrm>
          <a:prstGeom prst="rect">
            <a:avLst/>
          </a:prstGeom>
          <a:noFill/>
        </p:spPr>
        <p:txBody>
          <a:bodyPr wrap="square" lIns="0" tIns="0" rIns="0" bIns="0" rtlCol="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600" b="1" kern="1200" noProof="0" dirty="0">
                <a:solidFill>
                  <a:schemeClr val="tx1"/>
                </a:solidFill>
                <a:latin typeface="+mn-lt"/>
                <a:ea typeface="+mn-ea"/>
                <a:cs typeface="+mn-cs"/>
              </a:rPr>
              <a:t>Document Classification: KPMG Confidential</a:t>
            </a:r>
          </a:p>
        </p:txBody>
      </p:sp>
    </p:spTree>
    <p:extLst>
      <p:ext uri="{BB962C8B-B14F-4D97-AF65-F5344CB8AC3E}">
        <p14:creationId xmlns:p14="http://schemas.microsoft.com/office/powerpoint/2010/main" val="3366858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Singular Illustration">
    <p:spTree>
      <p:nvGrpSpPr>
        <p:cNvPr id="1" name=""/>
        <p:cNvGrpSpPr/>
        <p:nvPr/>
      </p:nvGrpSpPr>
      <p:grpSpPr>
        <a:xfrm>
          <a:off x="0" y="0"/>
          <a:ext cx="0" cy="0"/>
          <a:chOff x="0" y="0"/>
          <a:chExt cx="0" cy="0"/>
        </a:xfrm>
      </p:grpSpPr>
      <p:sp>
        <p:nvSpPr>
          <p:cNvPr id="2" name="object 3"/>
          <p:cNvSpPr/>
          <p:nvPr userDrawn="1"/>
        </p:nvSpPr>
        <p:spPr>
          <a:xfrm>
            <a:off x="0" y="-840"/>
            <a:ext cx="1219200"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5E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defTabSz="457200"/>
            <a:endParaRPr sz="1800" dirty="0">
              <a:solidFill>
                <a:schemeClr val="lt1"/>
              </a:solidFill>
              <a:latin typeface="KPMG Extralight" panose="020B0303030202040204" pitchFamily="34" charset="0"/>
              <a:cs typeface="KPMG Light"/>
            </a:endParaRPr>
          </a:p>
        </p:txBody>
      </p:sp>
      <p:sp>
        <p:nvSpPr>
          <p:cNvPr id="3" name="Rectangle 2"/>
          <p:cNvSpPr/>
          <p:nvPr userDrawn="1"/>
        </p:nvSpPr>
        <p:spPr>
          <a:xfrm>
            <a:off x="1219200" y="0"/>
            <a:ext cx="10972800" cy="6858000"/>
          </a:xfrm>
          <a:prstGeom prst="rect">
            <a:avLst/>
          </a:prstGeom>
          <a:solidFill>
            <a:srgbClr val="470A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defTabSz="457200"/>
            <a:endParaRPr lang="en-US" sz="1800" dirty="0">
              <a:latin typeface="KPMG Extralight" panose="020B0303030202040204" pitchFamily="34" charset="0"/>
              <a:cs typeface="KPMG Light"/>
            </a:endParaRPr>
          </a:p>
        </p:txBody>
      </p:sp>
      <p:sp>
        <p:nvSpPr>
          <p:cNvPr id="4" name="Title 13"/>
          <p:cNvSpPr>
            <a:spLocks noGrp="1"/>
          </p:cNvSpPr>
          <p:nvPr>
            <p:ph type="title" hasCustomPrompt="1"/>
          </p:nvPr>
        </p:nvSpPr>
        <p:spPr>
          <a:xfrm>
            <a:off x="1757137" y="1455425"/>
            <a:ext cx="9639732" cy="1867673"/>
          </a:xfrm>
          <a:prstGeom prst="rect">
            <a:avLst/>
          </a:prstGeom>
        </p:spPr>
        <p:txBody>
          <a:bodyPr lIns="0" tIns="0" rIns="0" bIns="0"/>
          <a:lstStyle>
            <a:lvl1pPr algn="l" defTabSz="914400" rtl="0" eaLnBrk="1" latinLnBrk="0" hangingPunct="1">
              <a:lnSpc>
                <a:spcPct val="70000"/>
              </a:lnSpc>
              <a:spcBef>
                <a:spcPct val="0"/>
              </a:spcBef>
              <a:buNone/>
              <a:defRPr lang="en-US" sz="8400" kern="1200" baseline="0" dirty="0">
                <a:solidFill>
                  <a:schemeClr val="bg1"/>
                </a:solidFill>
                <a:latin typeface="KPMG Extralight" panose="020B0303030202040204" pitchFamily="34" charset="0"/>
                <a:ea typeface="+mj-ea"/>
                <a:cs typeface="+mj-cs"/>
              </a:defRPr>
            </a:lvl1pPr>
          </a:lstStyle>
          <a:p>
            <a:r>
              <a:rPr lang="en-US" dirty="0"/>
              <a:t>Click to edit divider slide sentence case 84pt</a:t>
            </a:r>
          </a:p>
        </p:txBody>
      </p:sp>
    </p:spTree>
    <p:extLst>
      <p:ext uri="{BB962C8B-B14F-4D97-AF65-F5344CB8AC3E}">
        <p14:creationId xmlns:p14="http://schemas.microsoft.com/office/powerpoint/2010/main" val="183714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8400" y="431800"/>
            <a:ext cx="10195200" cy="53340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003202" y="1331360"/>
            <a:ext cx="10194471" cy="4545566"/>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Shape 8"/>
          <p:cNvSpPr txBox="1">
            <a:spLocks/>
          </p:cNvSpPr>
          <p:nvPr userDrawn="1"/>
        </p:nvSpPr>
        <p:spPr>
          <a:xfrm>
            <a:off x="10739439" y="6412137"/>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cxnSp>
        <p:nvCxnSpPr>
          <p:cNvPr id="6" name="Straight Connector 5"/>
          <p:cNvCxnSpPr/>
          <p:nvPr userDrawn="1"/>
        </p:nvCxnSpPr>
        <p:spPr>
          <a:xfrm>
            <a:off x="998400" y="6270171"/>
            <a:ext cx="10201413" cy="0"/>
          </a:xfrm>
          <a:prstGeom prst="line">
            <a:avLst/>
          </a:prstGeom>
          <a:ln w="12700">
            <a:solidFill>
              <a:srgbClr val="0091DA"/>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8DBA6CA-F749-4FE9-B526-93C5CC330D51}"/>
              </a:ext>
            </a:extLst>
          </p:cNvPr>
          <p:cNvCxnSpPr/>
          <p:nvPr userDrawn="1"/>
        </p:nvCxnSpPr>
        <p:spPr>
          <a:xfrm>
            <a:off x="998400" y="1058720"/>
            <a:ext cx="10195200" cy="0"/>
          </a:xfrm>
          <a:prstGeom prst="line">
            <a:avLst/>
          </a:prstGeom>
          <a:ln w="19050">
            <a:solidFill>
              <a:srgbClr val="005EB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449419"/>
      </p:ext>
    </p:extLst>
  </p:cSld>
  <p:clrMap bg1="lt1" tx1="dk1" bg2="lt2" tx2="dk2" accent1="accent1" accent2="accent2" accent3="accent3" accent4="accent4" accent5="accent5" accent6="accent6" hlink="hlink" folHlink="folHlink"/>
  <p:sldLayoutIdLst>
    <p:sldLayoutId id="2147483664" r:id="rId1"/>
    <p:sldLayoutId id="2147483689" r:id="rId2"/>
    <p:sldLayoutId id="2147483690" r:id="rId3"/>
    <p:sldLayoutId id="2147483695" r:id="rId4"/>
    <p:sldLayoutId id="2147483701" r:id="rId5"/>
    <p:sldLayoutId id="2147483697" r:id="rId6"/>
    <p:sldLayoutId id="2147483698" r:id="rId7"/>
    <p:sldLayoutId id="2147483699" r:id="rId8"/>
    <p:sldLayoutId id="2147483684" r:id="rId9"/>
    <p:sldLayoutId id="2147483715" r:id="rId10"/>
    <p:sldLayoutId id="2147483702" r:id="rId11"/>
    <p:sldLayoutId id="2147483667" r:id="rId12"/>
  </p:sldLayoutIdLst>
  <p:txStyles>
    <p:titleStyle>
      <a:lvl1pPr algn="l" defTabSz="914377" rtl="0" eaLnBrk="1" latinLnBrk="0" hangingPunct="1">
        <a:lnSpc>
          <a:spcPct val="70000"/>
        </a:lnSpc>
        <a:spcBef>
          <a:spcPct val="0"/>
        </a:spcBef>
        <a:buNone/>
        <a:defRPr sz="5400" kern="1200">
          <a:solidFill>
            <a:schemeClr val="tx2"/>
          </a:solidFill>
          <a:latin typeface="+mj-lt"/>
          <a:ea typeface="+mj-ea"/>
          <a:cs typeface="+mj-cs"/>
        </a:defRPr>
      </a:lvl1pPr>
    </p:titleStyle>
    <p:body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02" userDrawn="1">
          <p15:clr>
            <a:srgbClr val="F26B43"/>
          </p15:clr>
        </p15:guide>
        <p15:guide id="2" pos="627" userDrawn="1">
          <p15:clr>
            <a:srgbClr val="F26B43"/>
          </p15:clr>
        </p15:guide>
        <p15:guide id="3" pos="7055" userDrawn="1">
          <p15:clr>
            <a:srgbClr val="F26B43"/>
          </p15:clr>
        </p15:guide>
        <p15:guide id="4" orient="horz" pos="833" userDrawn="1">
          <p15:clr>
            <a:srgbClr val="F26B43"/>
          </p15:clr>
        </p15:guide>
        <p15:guide id="5" orient="horz" pos="608" userDrawn="1">
          <p15:clr>
            <a:srgbClr val="F26B43"/>
          </p15:clr>
        </p15:guide>
        <p15:guide id="6" orient="horz" pos="2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8400" y="431800"/>
            <a:ext cx="10195200" cy="53340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003202" y="1331360"/>
            <a:ext cx="10194471" cy="4545566"/>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Shape 8"/>
          <p:cNvSpPr txBox="1">
            <a:spLocks/>
          </p:cNvSpPr>
          <p:nvPr userDrawn="1"/>
        </p:nvSpPr>
        <p:spPr>
          <a:xfrm>
            <a:off x="10739439" y="6412137"/>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cxnSp>
        <p:nvCxnSpPr>
          <p:cNvPr id="6" name="Straight Connector 5"/>
          <p:cNvCxnSpPr/>
          <p:nvPr userDrawn="1"/>
        </p:nvCxnSpPr>
        <p:spPr>
          <a:xfrm>
            <a:off x="998400" y="6270171"/>
            <a:ext cx="10201413" cy="0"/>
          </a:xfrm>
          <a:prstGeom prst="line">
            <a:avLst/>
          </a:prstGeom>
          <a:ln w="12700">
            <a:solidFill>
              <a:srgbClr val="0091DA"/>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8DBA6CA-F749-4FE9-B526-93C5CC330D51}"/>
              </a:ext>
            </a:extLst>
          </p:cNvPr>
          <p:cNvCxnSpPr/>
          <p:nvPr userDrawn="1"/>
        </p:nvCxnSpPr>
        <p:spPr>
          <a:xfrm>
            <a:off x="998400" y="1058720"/>
            <a:ext cx="10195200" cy="0"/>
          </a:xfrm>
          <a:prstGeom prst="line">
            <a:avLst/>
          </a:prstGeom>
          <a:ln w="19050">
            <a:solidFill>
              <a:srgbClr val="005EB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43388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Lst>
  <p:txStyles>
    <p:titleStyle>
      <a:lvl1pPr algn="l" defTabSz="914377" rtl="0" eaLnBrk="1" latinLnBrk="0" hangingPunct="1">
        <a:lnSpc>
          <a:spcPct val="70000"/>
        </a:lnSpc>
        <a:spcBef>
          <a:spcPct val="0"/>
        </a:spcBef>
        <a:buNone/>
        <a:defRPr sz="5400" kern="1200">
          <a:solidFill>
            <a:schemeClr val="tx2"/>
          </a:solidFill>
          <a:latin typeface="+mj-lt"/>
          <a:ea typeface="+mj-ea"/>
          <a:cs typeface="+mj-cs"/>
        </a:defRPr>
      </a:lvl1pPr>
    </p:titleStyle>
    <p:body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02">
          <p15:clr>
            <a:srgbClr val="F26B43"/>
          </p15:clr>
        </p15:guide>
        <p15:guide id="2" pos="627">
          <p15:clr>
            <a:srgbClr val="F26B43"/>
          </p15:clr>
        </p15:guide>
        <p15:guide id="3" pos="7055">
          <p15:clr>
            <a:srgbClr val="F26B43"/>
          </p15:clr>
        </p15:guide>
        <p15:guide id="4" orient="horz" pos="833">
          <p15:clr>
            <a:srgbClr val="F26B43"/>
          </p15:clr>
        </p15:guide>
        <p15:guide id="5" orient="horz" pos="608">
          <p15:clr>
            <a:srgbClr val="F26B43"/>
          </p15:clr>
        </p15:guide>
        <p15:guide id="6" orient="horz" pos="27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2.deloitte.com/us/en/insights/economy/asia-pacific/india-economic-outlook.html"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Title 12"/>
          <p:cNvSpPr>
            <a:spLocks noGrp="1"/>
          </p:cNvSpPr>
          <p:nvPr>
            <p:ph type="title" idx="4294967295"/>
          </p:nvPr>
        </p:nvSpPr>
        <p:spPr>
          <a:xfrm>
            <a:off x="3202652" y="2856057"/>
            <a:ext cx="5786695" cy="1532820"/>
          </a:xfrm>
          <a:prstGeom prst="rect">
            <a:avLst/>
          </a:prstGeom>
        </p:spPr>
        <p:txBody>
          <a:bodyPr/>
          <a:lstStyle/>
          <a:p>
            <a:pPr algn="ctr">
              <a:lnSpc>
                <a:spcPct val="100000"/>
              </a:lnSpc>
            </a:pPr>
            <a:r>
              <a:rPr lang="en-US" sz="4000" b="1" dirty="0">
                <a:solidFill>
                  <a:srgbClr val="002060"/>
                </a:solidFill>
                <a:latin typeface="Calibri" panose="020F0502020204030204" pitchFamily="34" charset="0"/>
                <a:cs typeface="Calibri" panose="020F0502020204030204" pitchFamily="34" charset="0"/>
              </a:rPr>
              <a:t>Union Budget 2022-23</a:t>
            </a:r>
            <a:br>
              <a:rPr lang="en-US" sz="4000" b="1" dirty="0">
                <a:solidFill>
                  <a:srgbClr val="002060"/>
                </a:solidFill>
                <a:latin typeface="Calibri" panose="020F0502020204030204" pitchFamily="34" charset="0"/>
                <a:cs typeface="Calibri" panose="020F0502020204030204" pitchFamily="34" charset="0"/>
              </a:rPr>
            </a:br>
            <a:r>
              <a:rPr lang="en-US" sz="4000" b="1" dirty="0">
                <a:solidFill>
                  <a:srgbClr val="002060"/>
                </a:solidFill>
                <a:latin typeface="Calibri" panose="020F0502020204030204" pitchFamily="34" charset="0"/>
                <a:cs typeface="Calibri" panose="020F0502020204030204" pitchFamily="34" charset="0"/>
              </a:rPr>
              <a:t>Post-budget presentation</a:t>
            </a:r>
          </a:p>
        </p:txBody>
      </p:sp>
      <p:sp>
        <p:nvSpPr>
          <p:cNvPr id="34" name="Text Placeholder 2"/>
          <p:cNvSpPr txBox="1">
            <a:spLocks/>
          </p:cNvSpPr>
          <p:nvPr/>
        </p:nvSpPr>
        <p:spPr>
          <a:xfrm>
            <a:off x="1686056" y="4731038"/>
            <a:ext cx="3984852" cy="215919"/>
          </a:xfrm>
          <a:prstGeom prst="rect">
            <a:avLst/>
          </a:prstGeom>
        </p:spPr>
        <p:txBody>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February 2021</a:t>
            </a:r>
          </a:p>
        </p:txBody>
      </p:sp>
      <p:pic>
        <p:nvPicPr>
          <p:cNvPr id="2" name="Picture 1">
            <a:extLst>
              <a:ext uri="{FF2B5EF4-FFF2-40B4-BE49-F238E27FC236}">
                <a16:creationId xmlns:a16="http://schemas.microsoft.com/office/drawing/2014/main" id="{057D7267-6A08-4E6F-9692-C65AF17693D3}"/>
              </a:ext>
            </a:extLst>
          </p:cNvPr>
          <p:cNvPicPr>
            <a:picLocks noChangeAspect="1"/>
          </p:cNvPicPr>
          <p:nvPr/>
        </p:nvPicPr>
        <p:blipFill>
          <a:blip r:embed="rId2"/>
          <a:stretch>
            <a:fillRect/>
          </a:stretch>
        </p:blipFill>
        <p:spPr>
          <a:xfrm>
            <a:off x="4742494" y="228770"/>
            <a:ext cx="2427486" cy="1532820"/>
          </a:xfrm>
          <a:prstGeom prst="rect">
            <a:avLst/>
          </a:prstGeom>
        </p:spPr>
      </p:pic>
    </p:spTree>
    <p:extLst>
      <p:ext uri="{BB962C8B-B14F-4D97-AF65-F5344CB8AC3E}">
        <p14:creationId xmlns:p14="http://schemas.microsoft.com/office/powerpoint/2010/main" val="413593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16141" y="396637"/>
            <a:ext cx="3966680" cy="533400"/>
          </a:xfrm>
        </p:spPr>
        <p:txBody>
          <a:bodyPr/>
          <a:lstStyle/>
          <a:p>
            <a:r>
              <a:rPr lang="en-US" sz="4000" b="1" dirty="0">
                <a:latin typeface="Calibri" panose="020F0502020204030204" pitchFamily="34" charset="0"/>
                <a:cs typeface="Calibri" panose="020F0502020204030204" pitchFamily="34" charset="0"/>
              </a:rPr>
              <a:t>Joining you today</a:t>
            </a:r>
            <a:endParaRPr lang="en-US" sz="4000" b="1" dirty="0">
              <a:solidFill>
                <a:srgbClr val="00338D"/>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70CE93D5-64C5-4F2D-9EE1-C3EE08965F96}"/>
              </a:ext>
            </a:extLst>
          </p:cNvPr>
          <p:cNvSpPr/>
          <p:nvPr/>
        </p:nvSpPr>
        <p:spPr>
          <a:xfrm>
            <a:off x="3549071" y="3954528"/>
            <a:ext cx="1977932" cy="707886"/>
          </a:xfrm>
          <a:prstGeom prst="rect">
            <a:avLst/>
          </a:prstGeom>
        </p:spPr>
        <p:txBody>
          <a:bodyPr wrap="square">
            <a:spAutoFit/>
          </a:bodyPr>
          <a:lstStyle/>
          <a:p>
            <a:r>
              <a:rPr lang="en-US" sz="1600" b="1" spc="-5" dirty="0">
                <a:latin typeface="Arial" panose="020B0604020202020204" pitchFamily="34" charset="0"/>
                <a:cs typeface="Arial" panose="020B0604020202020204" pitchFamily="34" charset="0"/>
              </a:rPr>
              <a:t>Sumeet Hemkar</a:t>
            </a:r>
          </a:p>
          <a:p>
            <a:r>
              <a:rPr lang="en-US" sz="1200" spc="-5" dirty="0">
                <a:latin typeface="Arial" panose="020B0604020202020204" pitchFamily="34" charset="0"/>
                <a:cs typeface="Arial" panose="020B0604020202020204" pitchFamily="34" charset="0"/>
              </a:rPr>
              <a:t>Partner, Global Business Tax, Deloitte India </a:t>
            </a:r>
          </a:p>
        </p:txBody>
      </p:sp>
      <p:pic>
        <p:nvPicPr>
          <p:cNvPr id="13" name="Picture 12">
            <a:extLst>
              <a:ext uri="{FF2B5EF4-FFF2-40B4-BE49-F238E27FC236}">
                <a16:creationId xmlns:a16="http://schemas.microsoft.com/office/drawing/2014/main" id="{32C5D381-0052-403E-BC60-C70B6BBFB21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293" t="-1" r="18264" b="18196"/>
          <a:stretch/>
        </p:blipFill>
        <p:spPr>
          <a:xfrm>
            <a:off x="1156881" y="2146712"/>
            <a:ext cx="1706042" cy="1722092"/>
          </a:xfrm>
          <a:prstGeom prst="rect">
            <a:avLst/>
          </a:prstGeom>
        </p:spPr>
      </p:pic>
      <p:sp>
        <p:nvSpPr>
          <p:cNvPr id="14" name="Rectangle 13">
            <a:extLst>
              <a:ext uri="{FF2B5EF4-FFF2-40B4-BE49-F238E27FC236}">
                <a16:creationId xmlns:a16="http://schemas.microsoft.com/office/drawing/2014/main" id="{0961B03C-EFFB-4805-9486-66BC47DFF5FE}"/>
              </a:ext>
            </a:extLst>
          </p:cNvPr>
          <p:cNvSpPr/>
          <p:nvPr/>
        </p:nvSpPr>
        <p:spPr>
          <a:xfrm>
            <a:off x="1049276" y="3859087"/>
            <a:ext cx="1930945" cy="1446550"/>
          </a:xfrm>
          <a:prstGeom prst="rect">
            <a:avLst/>
          </a:prstGeom>
        </p:spPr>
        <p:txBody>
          <a:bodyPr wrap="square">
            <a:spAutoFit/>
          </a:bodyPr>
          <a:lstStyle/>
          <a:p>
            <a:r>
              <a:rPr lang="en-US" sz="1600" b="1" spc="-5" dirty="0">
                <a:latin typeface="Arial" panose="020B0604020202020204" pitchFamily="34" charset="0"/>
                <a:cs typeface="Arial" panose="020B0604020202020204" pitchFamily="34" charset="0"/>
              </a:rPr>
              <a:t>Neeru Ahuja</a:t>
            </a:r>
          </a:p>
          <a:p>
            <a:r>
              <a:rPr lang="en-US" sz="1200" spc="-5" dirty="0">
                <a:latin typeface="Arial" panose="020B0604020202020204" pitchFamily="34" charset="0"/>
                <a:cs typeface="Arial" panose="020B0604020202020204" pitchFamily="34" charset="0"/>
              </a:rPr>
              <a:t>Chairperson - Taxation, </a:t>
            </a:r>
          </a:p>
          <a:p>
            <a:r>
              <a:rPr lang="en-US" sz="1200" spc="-5" dirty="0">
                <a:latin typeface="Arial" panose="020B0604020202020204" pitchFamily="34" charset="0"/>
                <a:cs typeface="Arial" panose="020B0604020202020204" pitchFamily="34" charset="0"/>
              </a:rPr>
              <a:t>Tariff &amp; Regulatory Affairs Committee, AMCHAM </a:t>
            </a:r>
          </a:p>
          <a:p>
            <a:r>
              <a:rPr lang="en-US" sz="1200" b="1" spc="-5" dirty="0">
                <a:latin typeface="Arial" panose="020B0604020202020204" pitchFamily="34" charset="0"/>
                <a:cs typeface="Arial" panose="020B0604020202020204" pitchFamily="34" charset="0"/>
              </a:rPr>
              <a:t>AND</a:t>
            </a:r>
          </a:p>
          <a:p>
            <a:r>
              <a:rPr lang="en-US" sz="1200" spc="-5" dirty="0">
                <a:latin typeface="Arial" panose="020B0604020202020204" pitchFamily="34" charset="0"/>
                <a:cs typeface="Arial" panose="020B0604020202020204" pitchFamily="34" charset="0"/>
              </a:rPr>
              <a:t>Partner, Global Business Tax, Deloitte India </a:t>
            </a:r>
          </a:p>
        </p:txBody>
      </p:sp>
      <p:pic>
        <p:nvPicPr>
          <p:cNvPr id="15" name="Picture 14">
            <a:extLst>
              <a:ext uri="{FF2B5EF4-FFF2-40B4-BE49-F238E27FC236}">
                <a16:creationId xmlns:a16="http://schemas.microsoft.com/office/drawing/2014/main" id="{BBFA9CCB-CE85-492E-997B-22B816432741}"/>
              </a:ext>
            </a:extLst>
          </p:cNvPr>
          <p:cNvPicPr>
            <a:picLocks noChangeAspect="1"/>
          </p:cNvPicPr>
          <p:nvPr/>
        </p:nvPicPr>
        <p:blipFill>
          <a:blip r:embed="rId3"/>
          <a:stretch>
            <a:fillRect/>
          </a:stretch>
        </p:blipFill>
        <p:spPr>
          <a:xfrm>
            <a:off x="10311623" y="102763"/>
            <a:ext cx="1775534" cy="1121149"/>
          </a:xfrm>
          <a:prstGeom prst="rect">
            <a:avLst/>
          </a:prstGeom>
        </p:spPr>
      </p:pic>
      <p:sp>
        <p:nvSpPr>
          <p:cNvPr id="8" name="object 19">
            <a:extLst>
              <a:ext uri="{FF2B5EF4-FFF2-40B4-BE49-F238E27FC236}">
                <a16:creationId xmlns:a16="http://schemas.microsoft.com/office/drawing/2014/main" id="{DDE266CF-D1F4-4926-AF13-E95B77B82B3A}"/>
              </a:ext>
            </a:extLst>
          </p:cNvPr>
          <p:cNvSpPr/>
          <p:nvPr/>
        </p:nvSpPr>
        <p:spPr>
          <a:xfrm>
            <a:off x="6125837" y="2146711"/>
            <a:ext cx="1702734" cy="1722091"/>
          </a:xfrm>
          <a:prstGeom prst="rect">
            <a:avLst/>
          </a:prstGeom>
          <a:blipFill>
            <a:blip r:embed="rId4" cstate="print"/>
            <a:stretch>
              <a:fillRect t="-1" b="-31706"/>
            </a:stretch>
          </a:blipFill>
        </p:spPr>
        <p:txBody>
          <a:bodyPr wrap="square" lIns="0" tIns="0" rIns="0" bIns="0" rtlCol="0"/>
          <a:lstStyle/>
          <a:p>
            <a:endParaRPr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C6A286AC-B34E-4AC0-9B56-D4CACDE82DA3}"/>
              </a:ext>
            </a:extLst>
          </p:cNvPr>
          <p:cNvSpPr/>
          <p:nvPr/>
        </p:nvSpPr>
        <p:spPr>
          <a:xfrm>
            <a:off x="6041570" y="3954528"/>
            <a:ext cx="1930945" cy="2000548"/>
          </a:xfrm>
          <a:prstGeom prst="rect">
            <a:avLst/>
          </a:prstGeom>
        </p:spPr>
        <p:txBody>
          <a:bodyPr wrap="square">
            <a:spAutoFit/>
          </a:bodyPr>
          <a:lstStyle/>
          <a:p>
            <a:r>
              <a:rPr lang="en-US" sz="1600" b="1" spc="-5" dirty="0">
                <a:latin typeface="Arial" panose="020B0604020202020204" pitchFamily="34" charset="0"/>
                <a:cs typeface="Arial" panose="020B0604020202020204" pitchFamily="34" charset="0"/>
              </a:rPr>
              <a:t>Naveen Aggarwal</a:t>
            </a:r>
          </a:p>
          <a:p>
            <a:r>
              <a:rPr lang="en-IN" sz="1200" spc="-5" dirty="0">
                <a:latin typeface="Arial" panose="020B0604020202020204" pitchFamily="34" charset="0"/>
                <a:cs typeface="Arial" panose="020B0604020202020204" pitchFamily="34" charset="0"/>
              </a:rPr>
              <a:t>Co-Chairman - Taxation, Tariff &amp; Regulatory Affairs Committee, AMCHAM </a:t>
            </a:r>
            <a:r>
              <a:rPr lang="en-IN" sz="1200" b="1" spc="-5" dirty="0">
                <a:latin typeface="Arial" panose="020B0604020202020204" pitchFamily="34" charset="0"/>
                <a:cs typeface="Arial" panose="020B0604020202020204" pitchFamily="34" charset="0"/>
              </a:rPr>
              <a:t>AND</a:t>
            </a:r>
          </a:p>
          <a:p>
            <a:r>
              <a:rPr lang="en-US" sz="1200" spc="-5" dirty="0">
                <a:latin typeface="Arial" panose="020B0604020202020204" pitchFamily="34" charset="0"/>
                <a:cs typeface="Arial" panose="020B0604020202020204" pitchFamily="34" charset="0"/>
              </a:rPr>
              <a:t>Partner, International Tax</a:t>
            </a:r>
            <a:br>
              <a:rPr lang="en-US" sz="1200" spc="-5" dirty="0">
                <a:latin typeface="Arial" panose="020B0604020202020204" pitchFamily="34" charset="0"/>
                <a:cs typeface="Arial" panose="020B0604020202020204" pitchFamily="34" charset="0"/>
              </a:rPr>
            </a:br>
            <a:r>
              <a:rPr lang="en-US" sz="1200" spc="-5" dirty="0">
                <a:latin typeface="Arial" panose="020B0604020202020204" pitchFamily="34" charset="0"/>
                <a:cs typeface="Arial" panose="020B0604020202020204" pitchFamily="34" charset="0"/>
              </a:rPr>
              <a:t>Partner in Charge, </a:t>
            </a:r>
          </a:p>
          <a:p>
            <a:r>
              <a:rPr lang="en-US" sz="1200" spc="-5" dirty="0">
                <a:latin typeface="Arial" panose="020B0604020202020204" pitchFamily="34" charset="0"/>
                <a:cs typeface="Arial" panose="020B0604020202020204" pitchFamily="34" charset="0"/>
              </a:rPr>
              <a:t>US Corridor, </a:t>
            </a:r>
          </a:p>
          <a:p>
            <a:r>
              <a:rPr lang="en-US" sz="1200" spc="-5" dirty="0">
                <a:latin typeface="Arial" panose="020B0604020202020204" pitchFamily="34" charset="0"/>
                <a:cs typeface="Arial" panose="020B0604020202020204" pitchFamily="34" charset="0"/>
              </a:rPr>
              <a:t>KPMG in India</a:t>
            </a:r>
          </a:p>
          <a:p>
            <a:r>
              <a:rPr lang="en-IN" sz="1200" spc="-5" dirty="0">
                <a:latin typeface="Arial" panose="020B0604020202020204" pitchFamily="34" charset="0"/>
                <a:cs typeface="Arial" panose="020B0604020202020204" pitchFamily="34" charset="0"/>
              </a:rPr>
              <a:t> </a:t>
            </a:r>
            <a:endParaRPr lang="en-US" sz="1200" spc="-5"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A49C852-A396-4CB1-94F8-F932C444F7C3}"/>
              </a:ext>
            </a:extLst>
          </p:cNvPr>
          <p:cNvSpPr/>
          <p:nvPr/>
        </p:nvSpPr>
        <p:spPr>
          <a:xfrm>
            <a:off x="8487083" y="3954528"/>
            <a:ext cx="1930945" cy="892552"/>
          </a:xfrm>
          <a:prstGeom prst="rect">
            <a:avLst/>
          </a:prstGeom>
        </p:spPr>
        <p:txBody>
          <a:bodyPr wrap="square">
            <a:spAutoFit/>
          </a:bodyPr>
          <a:lstStyle/>
          <a:p>
            <a:r>
              <a:rPr lang="en-US" sz="1600" b="1" spc="-5" dirty="0">
                <a:latin typeface="Arial" panose="020B0604020202020204" pitchFamily="34" charset="0"/>
                <a:cs typeface="Arial" panose="020B0604020202020204" pitchFamily="34" charset="0"/>
              </a:rPr>
              <a:t>Anshul Aggarwal</a:t>
            </a:r>
          </a:p>
          <a:p>
            <a:r>
              <a:rPr lang="en-US" sz="1200" spc="-5" dirty="0">
                <a:latin typeface="Arial" panose="020B0604020202020204" pitchFamily="34" charset="0"/>
                <a:cs typeface="Arial" panose="020B0604020202020204" pitchFamily="34" charset="0"/>
              </a:rPr>
              <a:t>Partner, Indirect Tax, KPMG in India</a:t>
            </a:r>
          </a:p>
          <a:p>
            <a:r>
              <a:rPr lang="en-IN" sz="1200" spc="-5" dirty="0">
                <a:latin typeface="Arial" panose="020B0604020202020204" pitchFamily="34" charset="0"/>
                <a:cs typeface="Arial" panose="020B0604020202020204" pitchFamily="34" charset="0"/>
              </a:rPr>
              <a:t> </a:t>
            </a:r>
            <a:endParaRPr lang="en-US" sz="1200" spc="-5" dirty="0">
              <a:latin typeface="Arial" panose="020B0604020202020204" pitchFamily="34" charset="0"/>
              <a:cs typeface="Arial" panose="020B0604020202020204" pitchFamily="34" charset="0"/>
            </a:endParaRPr>
          </a:p>
        </p:txBody>
      </p:sp>
      <p:pic>
        <p:nvPicPr>
          <p:cNvPr id="4" name="Picture 3" descr="A person sitting on a couch&#10;&#10;Description automatically generated with medium confidence">
            <a:extLst>
              <a:ext uri="{FF2B5EF4-FFF2-40B4-BE49-F238E27FC236}">
                <a16:creationId xmlns:a16="http://schemas.microsoft.com/office/drawing/2014/main" id="{212440AF-AF76-4E33-A00A-44204484F2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64879" y="2119889"/>
            <a:ext cx="1702734" cy="1739197"/>
          </a:xfrm>
          <a:prstGeom prst="rect">
            <a:avLst/>
          </a:prstGeom>
        </p:spPr>
      </p:pic>
      <p:pic>
        <p:nvPicPr>
          <p:cNvPr id="1026" name="Picture 10">
            <a:extLst>
              <a:ext uri="{FF2B5EF4-FFF2-40B4-BE49-F238E27FC236}">
                <a16:creationId xmlns:a16="http://schemas.microsoft.com/office/drawing/2014/main" id="{76379B2A-11F5-496C-8F62-D8D1362BA3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9071" y="2119889"/>
            <a:ext cx="172402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889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400" y="428366"/>
            <a:ext cx="3701343" cy="533400"/>
          </a:xfrm>
        </p:spPr>
        <p:txBody>
          <a:bodyPr/>
          <a:lstStyle/>
          <a:p>
            <a:r>
              <a:rPr lang="en-US" sz="4000" b="1" dirty="0">
                <a:latin typeface="Calibri" panose="020F0502020204030204" pitchFamily="34" charset="0"/>
                <a:cs typeface="Calibri" panose="020F0502020204030204" pitchFamily="34" charset="0"/>
              </a:rPr>
              <a:t>Ta</a:t>
            </a:r>
            <a:r>
              <a:rPr lang="en-US" sz="4000" b="1" dirty="0">
                <a:solidFill>
                  <a:srgbClr val="00338D"/>
                </a:solidFill>
                <a:latin typeface="Calibri" panose="020F0502020204030204" pitchFamily="34" charset="0"/>
                <a:cs typeface="Calibri" panose="020F0502020204030204" pitchFamily="34" charset="0"/>
              </a:rPr>
              <a:t>ble of content</a:t>
            </a:r>
          </a:p>
        </p:txBody>
      </p:sp>
      <p:sp>
        <p:nvSpPr>
          <p:cNvPr id="11" name="Rectangle 10">
            <a:extLst>
              <a:ext uri="{FF2B5EF4-FFF2-40B4-BE49-F238E27FC236}">
                <a16:creationId xmlns:a16="http://schemas.microsoft.com/office/drawing/2014/main" id="{7F6AA789-8B68-4310-8306-70308581BE1E}"/>
              </a:ext>
            </a:extLst>
          </p:cNvPr>
          <p:cNvSpPr/>
          <p:nvPr/>
        </p:nvSpPr>
        <p:spPr>
          <a:xfrm>
            <a:off x="4986744" y="1330935"/>
            <a:ext cx="2316300" cy="4511066"/>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CF22D2F7-F801-4B55-B8C4-D09295050D3F}"/>
              </a:ext>
            </a:extLst>
          </p:cNvPr>
          <p:cNvSpPr/>
          <p:nvPr/>
        </p:nvSpPr>
        <p:spPr>
          <a:xfrm>
            <a:off x="2383443" y="1330935"/>
            <a:ext cx="2316300" cy="4511066"/>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96647399-E83A-468E-92B8-13DCB0532E2F}"/>
              </a:ext>
            </a:extLst>
          </p:cNvPr>
          <p:cNvSpPr/>
          <p:nvPr/>
        </p:nvSpPr>
        <p:spPr>
          <a:xfrm>
            <a:off x="7567026" y="1339118"/>
            <a:ext cx="2316300" cy="4511066"/>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a:ea typeface="+mn-ea"/>
              <a:cs typeface="+mn-cs"/>
            </a:endParaRPr>
          </a:p>
        </p:txBody>
      </p:sp>
      <p:sp>
        <p:nvSpPr>
          <p:cNvPr id="14" name="Rounded Rectangle 3">
            <a:extLst>
              <a:ext uri="{FF2B5EF4-FFF2-40B4-BE49-F238E27FC236}">
                <a16:creationId xmlns:a16="http://schemas.microsoft.com/office/drawing/2014/main" id="{527A5EE3-04E4-4ECC-8A6B-48CF073B978A}"/>
              </a:ext>
            </a:extLst>
          </p:cNvPr>
          <p:cNvSpPr/>
          <p:nvPr/>
        </p:nvSpPr>
        <p:spPr>
          <a:xfrm>
            <a:off x="2383443" y="1717225"/>
            <a:ext cx="2316300" cy="68961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Macroeconomic overview</a:t>
            </a:r>
          </a:p>
        </p:txBody>
      </p:sp>
      <p:sp>
        <p:nvSpPr>
          <p:cNvPr id="15" name="Rounded Rectangle 4">
            <a:extLst>
              <a:ext uri="{FF2B5EF4-FFF2-40B4-BE49-F238E27FC236}">
                <a16:creationId xmlns:a16="http://schemas.microsoft.com/office/drawing/2014/main" id="{70ADD50D-6A3B-4656-955A-BFE1F0ABD600}"/>
              </a:ext>
            </a:extLst>
          </p:cNvPr>
          <p:cNvSpPr/>
          <p:nvPr/>
        </p:nvSpPr>
        <p:spPr>
          <a:xfrm>
            <a:off x="5009743" y="1717225"/>
            <a:ext cx="2316300" cy="68961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Key direct tax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proposals</a:t>
            </a:r>
          </a:p>
        </p:txBody>
      </p:sp>
      <p:pic>
        <p:nvPicPr>
          <p:cNvPr id="18" name="Picture 17">
            <a:extLst>
              <a:ext uri="{FF2B5EF4-FFF2-40B4-BE49-F238E27FC236}">
                <a16:creationId xmlns:a16="http://schemas.microsoft.com/office/drawing/2014/main" id="{D2CFA5F1-87E3-4494-A2D6-5F017AA334BD}"/>
              </a:ext>
            </a:extLst>
          </p:cNvPr>
          <p:cNvPicPr>
            <a:picLocks noChangeAspect="1"/>
          </p:cNvPicPr>
          <p:nvPr/>
        </p:nvPicPr>
        <p:blipFill>
          <a:blip r:embed="rId2"/>
          <a:stretch>
            <a:fillRect/>
          </a:stretch>
        </p:blipFill>
        <p:spPr>
          <a:xfrm rot="20972348">
            <a:off x="5060709" y="3907478"/>
            <a:ext cx="2298783" cy="1619249"/>
          </a:xfrm>
          <a:prstGeom prst="rect">
            <a:avLst/>
          </a:prstGeom>
        </p:spPr>
      </p:pic>
      <p:sp>
        <p:nvSpPr>
          <p:cNvPr id="134" name="object 38">
            <a:extLst>
              <a:ext uri="{FF2B5EF4-FFF2-40B4-BE49-F238E27FC236}">
                <a16:creationId xmlns:a16="http://schemas.microsoft.com/office/drawing/2014/main" id="{E69682F3-41AB-4529-B6B4-5B1AD085FC49}"/>
              </a:ext>
            </a:extLst>
          </p:cNvPr>
          <p:cNvSpPr/>
          <p:nvPr/>
        </p:nvSpPr>
        <p:spPr>
          <a:xfrm>
            <a:off x="2573747" y="3429000"/>
            <a:ext cx="1953026" cy="218444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35" name="Rounded Rectangle 4">
            <a:extLst>
              <a:ext uri="{FF2B5EF4-FFF2-40B4-BE49-F238E27FC236}">
                <a16:creationId xmlns:a16="http://schemas.microsoft.com/office/drawing/2014/main" id="{5C217FE7-03D3-4F6B-9800-4C7A2BE3D4B4}"/>
              </a:ext>
            </a:extLst>
          </p:cNvPr>
          <p:cNvSpPr/>
          <p:nvPr/>
        </p:nvSpPr>
        <p:spPr>
          <a:xfrm>
            <a:off x="7574041" y="1723853"/>
            <a:ext cx="2316300" cy="68961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Key indirect tax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proposals</a:t>
            </a:r>
          </a:p>
        </p:txBody>
      </p:sp>
      <p:grpSp>
        <p:nvGrpSpPr>
          <p:cNvPr id="136" name="Group 135">
            <a:extLst>
              <a:ext uri="{FF2B5EF4-FFF2-40B4-BE49-F238E27FC236}">
                <a16:creationId xmlns:a16="http://schemas.microsoft.com/office/drawing/2014/main" id="{A32BD652-7935-4168-B12D-8A2BC5E3BFF0}"/>
              </a:ext>
            </a:extLst>
          </p:cNvPr>
          <p:cNvGrpSpPr/>
          <p:nvPr/>
        </p:nvGrpSpPr>
        <p:grpSpPr>
          <a:xfrm>
            <a:off x="7761135" y="3604592"/>
            <a:ext cx="1939735" cy="2010244"/>
            <a:chOff x="6273036" y="3873175"/>
            <a:chExt cx="2092960" cy="1983557"/>
          </a:xfrm>
        </p:grpSpPr>
        <p:sp>
          <p:nvSpPr>
            <p:cNvPr id="137" name="object 34">
              <a:extLst>
                <a:ext uri="{FF2B5EF4-FFF2-40B4-BE49-F238E27FC236}">
                  <a16:creationId xmlns:a16="http://schemas.microsoft.com/office/drawing/2014/main" id="{FBBDC30C-BC41-4614-B9CC-F85AE5C761C8}"/>
                </a:ext>
              </a:extLst>
            </p:cNvPr>
            <p:cNvSpPr/>
            <p:nvPr/>
          </p:nvSpPr>
          <p:spPr>
            <a:xfrm>
              <a:off x="7293724" y="4717511"/>
              <a:ext cx="351790" cy="662940"/>
            </a:xfrm>
            <a:custGeom>
              <a:avLst/>
              <a:gdLst/>
              <a:ahLst/>
              <a:cxnLst/>
              <a:rect l="l" t="t" r="r" b="b"/>
              <a:pathLst>
                <a:path w="351790" h="662939">
                  <a:moveTo>
                    <a:pt x="294857" y="0"/>
                  </a:moveTo>
                  <a:lnTo>
                    <a:pt x="198505" y="0"/>
                  </a:lnTo>
                  <a:lnTo>
                    <a:pt x="187130" y="17001"/>
                  </a:lnTo>
                  <a:lnTo>
                    <a:pt x="187130" y="22662"/>
                  </a:lnTo>
                  <a:lnTo>
                    <a:pt x="181446" y="28322"/>
                  </a:lnTo>
                  <a:lnTo>
                    <a:pt x="181446" y="39663"/>
                  </a:lnTo>
                  <a:lnTo>
                    <a:pt x="176778" y="52284"/>
                  </a:lnTo>
                  <a:lnTo>
                    <a:pt x="175791" y="64116"/>
                  </a:lnTo>
                  <a:lnTo>
                    <a:pt x="170120" y="147260"/>
                  </a:lnTo>
                  <a:lnTo>
                    <a:pt x="161898" y="185785"/>
                  </a:lnTo>
                  <a:lnTo>
                    <a:pt x="133640" y="213969"/>
                  </a:lnTo>
                  <a:lnTo>
                    <a:pt x="0" y="254982"/>
                  </a:lnTo>
                  <a:lnTo>
                    <a:pt x="283492" y="662907"/>
                  </a:lnTo>
                  <a:lnTo>
                    <a:pt x="351256" y="629127"/>
                  </a:lnTo>
                  <a:lnTo>
                    <a:pt x="345710" y="614302"/>
                  </a:lnTo>
                  <a:lnTo>
                    <a:pt x="339679" y="598628"/>
                  </a:lnTo>
                  <a:lnTo>
                    <a:pt x="321371" y="552621"/>
                  </a:lnTo>
                  <a:lnTo>
                    <a:pt x="306542" y="516453"/>
                  </a:lnTo>
                  <a:lnTo>
                    <a:pt x="317554" y="385319"/>
                  </a:lnTo>
                  <a:lnTo>
                    <a:pt x="317432" y="374672"/>
                  </a:lnTo>
                  <a:lnTo>
                    <a:pt x="316579" y="362133"/>
                  </a:lnTo>
                  <a:lnTo>
                    <a:pt x="314262" y="348430"/>
                  </a:lnTo>
                  <a:lnTo>
                    <a:pt x="311862" y="333953"/>
                  </a:lnTo>
                  <a:lnTo>
                    <a:pt x="308519" y="320833"/>
                  </a:lnTo>
                  <a:lnTo>
                    <a:pt x="304552" y="309353"/>
                  </a:lnTo>
                  <a:lnTo>
                    <a:pt x="272184" y="220994"/>
                  </a:lnTo>
                  <a:lnTo>
                    <a:pt x="270835" y="208872"/>
                  </a:lnTo>
                  <a:lnTo>
                    <a:pt x="268237" y="195500"/>
                  </a:lnTo>
                  <a:lnTo>
                    <a:pt x="266554" y="183038"/>
                  </a:lnTo>
                  <a:lnTo>
                    <a:pt x="268129" y="169857"/>
                  </a:lnTo>
                  <a:lnTo>
                    <a:pt x="270971" y="157494"/>
                  </a:lnTo>
                  <a:lnTo>
                    <a:pt x="294857" y="84987"/>
                  </a:lnTo>
                  <a:lnTo>
                    <a:pt x="300312" y="60756"/>
                  </a:lnTo>
                  <a:lnTo>
                    <a:pt x="300511" y="52284"/>
                  </a:lnTo>
                  <a:lnTo>
                    <a:pt x="300541" y="22662"/>
                  </a:lnTo>
                  <a:lnTo>
                    <a:pt x="294857" y="0"/>
                  </a:lnTo>
                  <a:close/>
                </a:path>
              </a:pathLst>
            </a:custGeom>
            <a:solidFill>
              <a:srgbClr val="F6928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38" name="object 35">
              <a:extLst>
                <a:ext uri="{FF2B5EF4-FFF2-40B4-BE49-F238E27FC236}">
                  <a16:creationId xmlns:a16="http://schemas.microsoft.com/office/drawing/2014/main" id="{E1659AF5-9013-440E-B317-3F5B8D663334}"/>
                </a:ext>
              </a:extLst>
            </p:cNvPr>
            <p:cNvSpPr/>
            <p:nvPr/>
          </p:nvSpPr>
          <p:spPr>
            <a:xfrm>
              <a:off x="6913798" y="4717511"/>
              <a:ext cx="629920" cy="635000"/>
            </a:xfrm>
            <a:custGeom>
              <a:avLst/>
              <a:gdLst/>
              <a:ahLst/>
              <a:cxnLst/>
              <a:rect l="l" t="t" r="r" b="b"/>
              <a:pathLst>
                <a:path w="629920" h="635000">
                  <a:moveTo>
                    <a:pt x="73719" y="0"/>
                  </a:moveTo>
                  <a:lnTo>
                    <a:pt x="0" y="0"/>
                  </a:lnTo>
                  <a:lnTo>
                    <a:pt x="0" y="5660"/>
                  </a:lnTo>
                  <a:lnTo>
                    <a:pt x="9975" y="13498"/>
                  </a:lnTo>
                  <a:lnTo>
                    <a:pt x="20470" y="23332"/>
                  </a:lnTo>
                  <a:lnTo>
                    <a:pt x="30828" y="33628"/>
                  </a:lnTo>
                  <a:lnTo>
                    <a:pt x="40392" y="42856"/>
                  </a:lnTo>
                  <a:lnTo>
                    <a:pt x="48506" y="49483"/>
                  </a:lnTo>
                  <a:lnTo>
                    <a:pt x="58688" y="58793"/>
                  </a:lnTo>
                  <a:lnTo>
                    <a:pt x="67093" y="67029"/>
                  </a:lnTo>
                  <a:lnTo>
                    <a:pt x="79383" y="79327"/>
                  </a:lnTo>
                  <a:lnTo>
                    <a:pt x="79383" y="84987"/>
                  </a:lnTo>
                  <a:lnTo>
                    <a:pt x="181411" y="249234"/>
                  </a:lnTo>
                  <a:lnTo>
                    <a:pt x="181465" y="271984"/>
                  </a:lnTo>
                  <a:lnTo>
                    <a:pt x="187130" y="283305"/>
                  </a:lnTo>
                  <a:lnTo>
                    <a:pt x="187130" y="288985"/>
                  </a:lnTo>
                  <a:lnTo>
                    <a:pt x="194754" y="301313"/>
                  </a:lnTo>
                  <a:lnTo>
                    <a:pt x="202381" y="309880"/>
                  </a:lnTo>
                  <a:lnTo>
                    <a:pt x="368647" y="481718"/>
                  </a:lnTo>
                  <a:lnTo>
                    <a:pt x="442278" y="560950"/>
                  </a:lnTo>
                  <a:lnTo>
                    <a:pt x="516015" y="634635"/>
                  </a:lnTo>
                  <a:lnTo>
                    <a:pt x="521679" y="628975"/>
                  </a:lnTo>
                  <a:lnTo>
                    <a:pt x="572720" y="555308"/>
                  </a:lnTo>
                  <a:lnTo>
                    <a:pt x="578385" y="549628"/>
                  </a:lnTo>
                  <a:lnTo>
                    <a:pt x="629369" y="481718"/>
                  </a:lnTo>
                  <a:lnTo>
                    <a:pt x="629426" y="475981"/>
                  </a:lnTo>
                  <a:lnTo>
                    <a:pt x="623761" y="470301"/>
                  </a:lnTo>
                  <a:lnTo>
                    <a:pt x="493348" y="356981"/>
                  </a:lnTo>
                  <a:lnTo>
                    <a:pt x="255165" y="186977"/>
                  </a:lnTo>
                  <a:lnTo>
                    <a:pt x="243835" y="175655"/>
                  </a:lnTo>
                  <a:lnTo>
                    <a:pt x="239173" y="167245"/>
                  </a:lnTo>
                  <a:lnTo>
                    <a:pt x="232800" y="157512"/>
                  </a:lnTo>
                  <a:lnTo>
                    <a:pt x="224718" y="146838"/>
                  </a:lnTo>
                  <a:lnTo>
                    <a:pt x="214929" y="135605"/>
                  </a:lnTo>
                  <a:lnTo>
                    <a:pt x="206066" y="124524"/>
                  </a:lnTo>
                  <a:lnTo>
                    <a:pt x="178148" y="90623"/>
                  </a:lnTo>
                  <a:lnTo>
                    <a:pt x="149232" y="58091"/>
                  </a:lnTo>
                  <a:lnTo>
                    <a:pt x="120597" y="29953"/>
                  </a:lnTo>
                  <a:lnTo>
                    <a:pt x="85062" y="4500"/>
                  </a:lnTo>
                  <a:lnTo>
                    <a:pt x="76966" y="1038"/>
                  </a:lnTo>
                  <a:lnTo>
                    <a:pt x="73719" y="0"/>
                  </a:lnTo>
                  <a:close/>
                </a:path>
              </a:pathLst>
            </a:custGeom>
            <a:solidFill>
              <a:srgbClr val="F9B99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39" name="object 36">
              <a:extLst>
                <a:ext uri="{FF2B5EF4-FFF2-40B4-BE49-F238E27FC236}">
                  <a16:creationId xmlns:a16="http://schemas.microsoft.com/office/drawing/2014/main" id="{00A7275A-B4CA-4ECD-93DE-E18107027F45}"/>
                </a:ext>
              </a:extLst>
            </p:cNvPr>
            <p:cNvSpPr/>
            <p:nvPr/>
          </p:nvSpPr>
          <p:spPr>
            <a:xfrm>
              <a:off x="7123607" y="4847823"/>
              <a:ext cx="419734" cy="510540"/>
            </a:xfrm>
            <a:custGeom>
              <a:avLst/>
              <a:gdLst/>
              <a:ahLst/>
              <a:cxnLst/>
              <a:rect l="l" t="t" r="r" b="b"/>
              <a:pathLst>
                <a:path w="419734" h="510539">
                  <a:moveTo>
                    <a:pt x="0" y="0"/>
                  </a:moveTo>
                  <a:lnTo>
                    <a:pt x="39664" y="118926"/>
                  </a:lnTo>
                  <a:lnTo>
                    <a:pt x="51019" y="175570"/>
                  </a:lnTo>
                  <a:lnTo>
                    <a:pt x="238147" y="407966"/>
                  </a:lnTo>
                  <a:lnTo>
                    <a:pt x="306184" y="509952"/>
                  </a:lnTo>
                  <a:lnTo>
                    <a:pt x="419539" y="351439"/>
                  </a:lnTo>
                  <a:lnTo>
                    <a:pt x="413952" y="339989"/>
                  </a:lnTo>
                  <a:lnTo>
                    <a:pt x="283539" y="226669"/>
                  </a:lnTo>
                  <a:lnTo>
                    <a:pt x="45386" y="56686"/>
                  </a:lnTo>
                  <a:lnTo>
                    <a:pt x="39368" y="48837"/>
                  </a:lnTo>
                  <a:lnTo>
                    <a:pt x="32138" y="39587"/>
                  </a:lnTo>
                  <a:lnTo>
                    <a:pt x="22333" y="27270"/>
                  </a:lnTo>
                  <a:lnTo>
                    <a:pt x="10134" y="12248"/>
                  </a:lnTo>
                  <a:lnTo>
                    <a:pt x="0" y="0"/>
                  </a:lnTo>
                  <a:close/>
                </a:path>
              </a:pathLst>
            </a:custGeom>
            <a:solidFill>
              <a:srgbClr val="F6928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0" name="object 37">
              <a:extLst>
                <a:ext uri="{FF2B5EF4-FFF2-40B4-BE49-F238E27FC236}">
                  <a16:creationId xmlns:a16="http://schemas.microsoft.com/office/drawing/2014/main" id="{2F9B5218-0358-4CEA-8EE7-683893CD19C8}"/>
                </a:ext>
              </a:extLst>
            </p:cNvPr>
            <p:cNvSpPr/>
            <p:nvPr/>
          </p:nvSpPr>
          <p:spPr>
            <a:xfrm>
              <a:off x="7061237" y="4717511"/>
              <a:ext cx="561340" cy="714375"/>
            </a:xfrm>
            <a:custGeom>
              <a:avLst/>
              <a:gdLst/>
              <a:ahLst/>
              <a:cxnLst/>
              <a:rect l="l" t="t" r="r" b="b"/>
              <a:pathLst>
                <a:path w="561340" h="714375">
                  <a:moveTo>
                    <a:pt x="79383" y="0"/>
                  </a:moveTo>
                  <a:lnTo>
                    <a:pt x="0" y="0"/>
                  </a:lnTo>
                  <a:lnTo>
                    <a:pt x="51040" y="50985"/>
                  </a:lnTo>
                  <a:lnTo>
                    <a:pt x="51040" y="56664"/>
                  </a:lnTo>
                  <a:lnTo>
                    <a:pt x="62370" y="67986"/>
                  </a:lnTo>
                  <a:lnTo>
                    <a:pt x="62370" y="73647"/>
                  </a:lnTo>
                  <a:lnTo>
                    <a:pt x="68035" y="79327"/>
                  </a:lnTo>
                  <a:lnTo>
                    <a:pt x="96354" y="175510"/>
                  </a:lnTo>
                  <a:lnTo>
                    <a:pt x="119075" y="249321"/>
                  </a:lnTo>
                  <a:lnTo>
                    <a:pt x="130404" y="305886"/>
                  </a:lnTo>
                  <a:lnTo>
                    <a:pt x="255165" y="504304"/>
                  </a:lnTo>
                  <a:lnTo>
                    <a:pt x="294835" y="560938"/>
                  </a:lnTo>
                  <a:lnTo>
                    <a:pt x="340155" y="634509"/>
                  </a:lnTo>
                  <a:lnTo>
                    <a:pt x="345898" y="640296"/>
                  </a:lnTo>
                  <a:lnTo>
                    <a:pt x="391178" y="713838"/>
                  </a:lnTo>
                  <a:lnTo>
                    <a:pt x="561292" y="623337"/>
                  </a:lnTo>
                  <a:lnTo>
                    <a:pt x="555707" y="617634"/>
                  </a:lnTo>
                  <a:lnTo>
                    <a:pt x="550042" y="611973"/>
                  </a:lnTo>
                  <a:lnTo>
                    <a:pt x="510461" y="549802"/>
                  </a:lnTo>
                  <a:lnTo>
                    <a:pt x="493336" y="521305"/>
                  </a:lnTo>
                  <a:lnTo>
                    <a:pt x="493336" y="509965"/>
                  </a:lnTo>
                  <a:lnTo>
                    <a:pt x="487652" y="509965"/>
                  </a:lnTo>
                  <a:lnTo>
                    <a:pt x="485911" y="497439"/>
                  </a:lnTo>
                  <a:lnTo>
                    <a:pt x="482955" y="484909"/>
                  </a:lnTo>
                  <a:lnTo>
                    <a:pt x="481987" y="475981"/>
                  </a:lnTo>
                  <a:lnTo>
                    <a:pt x="476547" y="463135"/>
                  </a:lnTo>
                  <a:lnTo>
                    <a:pt x="465667" y="437110"/>
                  </a:lnTo>
                  <a:lnTo>
                    <a:pt x="460227" y="424344"/>
                  </a:lnTo>
                  <a:lnTo>
                    <a:pt x="443906" y="389494"/>
                  </a:lnTo>
                  <a:lnTo>
                    <a:pt x="413958" y="351882"/>
                  </a:lnTo>
                  <a:lnTo>
                    <a:pt x="385436" y="325410"/>
                  </a:lnTo>
                  <a:lnTo>
                    <a:pt x="345274" y="297269"/>
                  </a:lnTo>
                  <a:lnTo>
                    <a:pt x="221147" y="220985"/>
                  </a:lnTo>
                  <a:lnTo>
                    <a:pt x="201239" y="178603"/>
                  </a:lnTo>
                  <a:lnTo>
                    <a:pt x="179805" y="136472"/>
                  </a:lnTo>
                  <a:lnTo>
                    <a:pt x="153778" y="90020"/>
                  </a:lnTo>
                  <a:lnTo>
                    <a:pt x="125455" y="46476"/>
                  </a:lnTo>
                  <a:lnTo>
                    <a:pt x="97132" y="13069"/>
                  </a:lnTo>
                  <a:lnTo>
                    <a:pt x="88088" y="5436"/>
                  </a:lnTo>
                  <a:lnTo>
                    <a:pt x="79383" y="0"/>
                  </a:lnTo>
                  <a:close/>
                </a:path>
              </a:pathLst>
            </a:custGeom>
            <a:solidFill>
              <a:srgbClr val="F9B99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1" name="object 38">
              <a:extLst>
                <a:ext uri="{FF2B5EF4-FFF2-40B4-BE49-F238E27FC236}">
                  <a16:creationId xmlns:a16="http://schemas.microsoft.com/office/drawing/2014/main" id="{DB3C2622-EDA9-4687-B2CF-B0471B76A1A1}"/>
                </a:ext>
              </a:extLst>
            </p:cNvPr>
            <p:cNvSpPr/>
            <p:nvPr/>
          </p:nvSpPr>
          <p:spPr>
            <a:xfrm>
              <a:off x="7282375" y="5199153"/>
              <a:ext cx="351790" cy="158750"/>
            </a:xfrm>
            <a:custGeom>
              <a:avLst/>
              <a:gdLst/>
              <a:ahLst/>
              <a:cxnLst/>
              <a:rect l="l" t="t" r="r" b="b"/>
              <a:pathLst>
                <a:path w="351790" h="158750">
                  <a:moveTo>
                    <a:pt x="0" y="0"/>
                  </a:moveTo>
                  <a:lnTo>
                    <a:pt x="73701" y="79308"/>
                  </a:lnTo>
                  <a:lnTo>
                    <a:pt x="119017" y="152867"/>
                  </a:lnTo>
                  <a:lnTo>
                    <a:pt x="124759" y="158654"/>
                  </a:lnTo>
                  <a:lnTo>
                    <a:pt x="130424" y="158654"/>
                  </a:lnTo>
                  <a:lnTo>
                    <a:pt x="136108" y="152993"/>
                  </a:lnTo>
                  <a:lnTo>
                    <a:pt x="147438" y="152993"/>
                  </a:lnTo>
                  <a:lnTo>
                    <a:pt x="220055" y="145517"/>
                  </a:lnTo>
                  <a:lnTo>
                    <a:pt x="274480" y="138496"/>
                  </a:lnTo>
                  <a:lnTo>
                    <a:pt x="317748" y="132132"/>
                  </a:lnTo>
                  <a:lnTo>
                    <a:pt x="325967" y="130815"/>
                  </a:lnTo>
                  <a:lnTo>
                    <a:pt x="344005" y="130393"/>
                  </a:lnTo>
                  <a:lnTo>
                    <a:pt x="351579" y="130331"/>
                  </a:lnTo>
                  <a:lnTo>
                    <a:pt x="304922" y="74380"/>
                  </a:lnTo>
                  <a:lnTo>
                    <a:pt x="223227" y="74380"/>
                  </a:lnTo>
                  <a:lnTo>
                    <a:pt x="185847" y="73217"/>
                  </a:lnTo>
                  <a:lnTo>
                    <a:pt x="147390" y="67138"/>
                  </a:lnTo>
                  <a:lnTo>
                    <a:pt x="109232" y="55682"/>
                  </a:lnTo>
                  <a:lnTo>
                    <a:pt x="72847" y="41060"/>
                  </a:lnTo>
                  <a:lnTo>
                    <a:pt x="20395" y="14830"/>
                  </a:lnTo>
                  <a:lnTo>
                    <a:pt x="1302" y="1198"/>
                  </a:lnTo>
                  <a:lnTo>
                    <a:pt x="0" y="0"/>
                  </a:lnTo>
                  <a:close/>
                </a:path>
                <a:path w="351790" h="158750">
                  <a:moveTo>
                    <a:pt x="272167" y="35102"/>
                  </a:moveTo>
                  <a:lnTo>
                    <a:pt x="243858" y="72161"/>
                  </a:lnTo>
                  <a:lnTo>
                    <a:pt x="223227" y="74380"/>
                  </a:lnTo>
                  <a:lnTo>
                    <a:pt x="304922" y="74380"/>
                  </a:lnTo>
                  <a:lnTo>
                    <a:pt x="272167" y="35102"/>
                  </a:lnTo>
                  <a:close/>
                </a:path>
                <a:path w="351790" h="158750">
                  <a:moveTo>
                    <a:pt x="272198" y="28322"/>
                  </a:moveTo>
                  <a:lnTo>
                    <a:pt x="266521" y="28331"/>
                  </a:lnTo>
                  <a:lnTo>
                    <a:pt x="272167" y="35102"/>
                  </a:lnTo>
                  <a:lnTo>
                    <a:pt x="272198" y="28322"/>
                  </a:lnTo>
                  <a:close/>
                </a:path>
              </a:pathLst>
            </a:custGeom>
            <a:solidFill>
              <a:srgbClr val="F6928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2" name="object 39">
              <a:extLst>
                <a:ext uri="{FF2B5EF4-FFF2-40B4-BE49-F238E27FC236}">
                  <a16:creationId xmlns:a16="http://schemas.microsoft.com/office/drawing/2014/main" id="{9D0B3D11-B49F-4D61-84C4-B9A4FC84427C}"/>
                </a:ext>
              </a:extLst>
            </p:cNvPr>
            <p:cNvSpPr/>
            <p:nvPr/>
          </p:nvSpPr>
          <p:spPr>
            <a:xfrm>
              <a:off x="7282375" y="5301143"/>
              <a:ext cx="153670" cy="226695"/>
            </a:xfrm>
            <a:custGeom>
              <a:avLst/>
              <a:gdLst/>
              <a:ahLst/>
              <a:cxnLst/>
              <a:rect l="l" t="t" r="r" b="b"/>
              <a:pathLst>
                <a:path w="153670" h="226695">
                  <a:moveTo>
                    <a:pt x="0" y="226659"/>
                  </a:moveTo>
                  <a:lnTo>
                    <a:pt x="153103" y="226659"/>
                  </a:lnTo>
                  <a:lnTo>
                    <a:pt x="153103" y="0"/>
                  </a:lnTo>
                  <a:lnTo>
                    <a:pt x="0" y="0"/>
                  </a:lnTo>
                  <a:lnTo>
                    <a:pt x="0" y="226659"/>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3" name="object 40">
              <a:extLst>
                <a:ext uri="{FF2B5EF4-FFF2-40B4-BE49-F238E27FC236}">
                  <a16:creationId xmlns:a16="http://schemas.microsoft.com/office/drawing/2014/main" id="{0EA8F44B-68A3-426F-8917-F147BAA67959}"/>
                </a:ext>
              </a:extLst>
            </p:cNvPr>
            <p:cNvSpPr/>
            <p:nvPr/>
          </p:nvSpPr>
          <p:spPr>
            <a:xfrm>
              <a:off x="7486519" y="4723172"/>
              <a:ext cx="113664" cy="22860"/>
            </a:xfrm>
            <a:custGeom>
              <a:avLst/>
              <a:gdLst/>
              <a:ahLst/>
              <a:cxnLst/>
              <a:rect l="l" t="t" r="r" b="b"/>
              <a:pathLst>
                <a:path w="113665" h="22860">
                  <a:moveTo>
                    <a:pt x="107746" y="0"/>
                  </a:moveTo>
                  <a:lnTo>
                    <a:pt x="11394" y="0"/>
                  </a:lnTo>
                  <a:lnTo>
                    <a:pt x="0" y="17001"/>
                  </a:lnTo>
                  <a:lnTo>
                    <a:pt x="0" y="22662"/>
                  </a:lnTo>
                  <a:lnTo>
                    <a:pt x="5664" y="11340"/>
                  </a:lnTo>
                  <a:lnTo>
                    <a:pt x="13406" y="9510"/>
                  </a:lnTo>
                  <a:lnTo>
                    <a:pt x="25454" y="8840"/>
                  </a:lnTo>
                  <a:lnTo>
                    <a:pt x="109956" y="8840"/>
                  </a:lnTo>
                  <a:lnTo>
                    <a:pt x="107746" y="0"/>
                  </a:lnTo>
                  <a:close/>
                </a:path>
                <a:path w="113665" h="22860">
                  <a:moveTo>
                    <a:pt x="109956" y="8840"/>
                  </a:moveTo>
                  <a:lnTo>
                    <a:pt x="25454" y="8840"/>
                  </a:lnTo>
                  <a:lnTo>
                    <a:pt x="40154" y="9001"/>
                  </a:lnTo>
                  <a:lnTo>
                    <a:pt x="55853" y="9660"/>
                  </a:lnTo>
                  <a:lnTo>
                    <a:pt x="83632" y="11150"/>
                  </a:lnTo>
                  <a:lnTo>
                    <a:pt x="104456" y="15248"/>
                  </a:lnTo>
                  <a:lnTo>
                    <a:pt x="112591" y="21434"/>
                  </a:lnTo>
                  <a:lnTo>
                    <a:pt x="113411" y="22662"/>
                  </a:lnTo>
                  <a:lnTo>
                    <a:pt x="109956" y="8840"/>
                  </a:lnTo>
                  <a:close/>
                </a:path>
              </a:pathLst>
            </a:custGeom>
            <a:solidFill>
              <a:srgbClr val="AB6D5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4" name="object 41">
              <a:extLst>
                <a:ext uri="{FF2B5EF4-FFF2-40B4-BE49-F238E27FC236}">
                  <a16:creationId xmlns:a16="http://schemas.microsoft.com/office/drawing/2014/main" id="{7E340EAF-263B-4975-9E34-6170665D7E52}"/>
                </a:ext>
              </a:extLst>
            </p:cNvPr>
            <p:cNvSpPr/>
            <p:nvPr/>
          </p:nvSpPr>
          <p:spPr>
            <a:xfrm>
              <a:off x="6381475" y="4621182"/>
              <a:ext cx="1876425" cy="96520"/>
            </a:xfrm>
            <a:custGeom>
              <a:avLst/>
              <a:gdLst/>
              <a:ahLst/>
              <a:cxnLst/>
              <a:rect l="l" t="t" r="r" b="b"/>
              <a:pathLst>
                <a:path w="1876425" h="96520">
                  <a:moveTo>
                    <a:pt x="1876263" y="0"/>
                  </a:moveTo>
                  <a:lnTo>
                    <a:pt x="0" y="5616"/>
                  </a:lnTo>
                  <a:lnTo>
                    <a:pt x="3063" y="19822"/>
                  </a:lnTo>
                  <a:lnTo>
                    <a:pt x="7806" y="33112"/>
                  </a:lnTo>
                  <a:lnTo>
                    <a:pt x="30961" y="66571"/>
                  </a:lnTo>
                  <a:lnTo>
                    <a:pt x="65078" y="88474"/>
                  </a:lnTo>
                  <a:lnTo>
                    <a:pt x="107041" y="96328"/>
                  </a:lnTo>
                  <a:lnTo>
                    <a:pt x="1774154" y="96195"/>
                  </a:lnTo>
                  <a:lnTo>
                    <a:pt x="1815266" y="86420"/>
                  </a:lnTo>
                  <a:lnTo>
                    <a:pt x="1848159" y="62916"/>
                  </a:lnTo>
                  <a:lnTo>
                    <a:pt x="1869720" y="28174"/>
                  </a:lnTo>
                  <a:lnTo>
                    <a:pt x="1876263" y="0"/>
                  </a:lnTo>
                  <a:close/>
                </a:path>
              </a:pathLst>
            </a:custGeom>
            <a:solidFill>
              <a:srgbClr val="4F647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5" name="object 42">
              <a:extLst>
                <a:ext uri="{FF2B5EF4-FFF2-40B4-BE49-F238E27FC236}">
                  <a16:creationId xmlns:a16="http://schemas.microsoft.com/office/drawing/2014/main" id="{FDF61886-CA8B-462E-AD16-FDD74ED0AB87}"/>
                </a:ext>
              </a:extLst>
            </p:cNvPr>
            <p:cNvSpPr/>
            <p:nvPr/>
          </p:nvSpPr>
          <p:spPr>
            <a:xfrm>
              <a:off x="7061237" y="4017697"/>
              <a:ext cx="193040" cy="0"/>
            </a:xfrm>
            <a:custGeom>
              <a:avLst/>
              <a:gdLst/>
              <a:ahLst/>
              <a:cxnLst/>
              <a:rect l="l" t="t" r="r" b="b"/>
              <a:pathLst>
                <a:path w="193040">
                  <a:moveTo>
                    <a:pt x="0" y="0"/>
                  </a:moveTo>
                  <a:lnTo>
                    <a:pt x="192795"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6" name="object 43">
              <a:extLst>
                <a:ext uri="{FF2B5EF4-FFF2-40B4-BE49-F238E27FC236}">
                  <a16:creationId xmlns:a16="http://schemas.microsoft.com/office/drawing/2014/main" id="{14983E10-36E3-49BD-BEC4-32901FA4A022}"/>
                </a:ext>
              </a:extLst>
            </p:cNvPr>
            <p:cNvSpPr/>
            <p:nvPr/>
          </p:nvSpPr>
          <p:spPr>
            <a:xfrm>
              <a:off x="7271046" y="3895911"/>
              <a:ext cx="198755" cy="0"/>
            </a:xfrm>
            <a:custGeom>
              <a:avLst/>
              <a:gdLst/>
              <a:ahLst/>
              <a:cxnLst/>
              <a:rect l="l" t="t" r="r" b="b"/>
              <a:pathLst>
                <a:path w="198754">
                  <a:moveTo>
                    <a:pt x="0" y="0"/>
                  </a:moveTo>
                  <a:lnTo>
                    <a:pt x="198459" y="0"/>
                  </a:lnTo>
                </a:path>
              </a:pathLst>
            </a:custGeom>
            <a:ln w="12602">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7" name="object 44">
              <a:extLst>
                <a:ext uri="{FF2B5EF4-FFF2-40B4-BE49-F238E27FC236}">
                  <a16:creationId xmlns:a16="http://schemas.microsoft.com/office/drawing/2014/main" id="{C4BB182D-E2AA-4175-A9E6-D286E041E244}"/>
                </a:ext>
              </a:extLst>
            </p:cNvPr>
            <p:cNvSpPr/>
            <p:nvPr/>
          </p:nvSpPr>
          <p:spPr>
            <a:xfrm>
              <a:off x="7276710" y="3940600"/>
              <a:ext cx="221615" cy="6985"/>
            </a:xfrm>
            <a:custGeom>
              <a:avLst/>
              <a:gdLst/>
              <a:ahLst/>
              <a:cxnLst/>
              <a:rect l="l" t="t" r="r" b="b"/>
              <a:pathLst>
                <a:path w="221615" h="6985">
                  <a:moveTo>
                    <a:pt x="0" y="6936"/>
                  </a:moveTo>
                  <a:lnTo>
                    <a:pt x="221157" y="6936"/>
                  </a:lnTo>
                  <a:lnTo>
                    <a:pt x="221157" y="0"/>
                  </a:lnTo>
                  <a:lnTo>
                    <a:pt x="0" y="0"/>
                  </a:lnTo>
                  <a:lnTo>
                    <a:pt x="0" y="6936"/>
                  </a:lnTo>
                  <a:close/>
                </a:path>
              </a:pathLst>
            </a:custGeom>
            <a:solidFill>
              <a:srgbClr val="A7512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8" name="object 45">
              <a:extLst>
                <a:ext uri="{FF2B5EF4-FFF2-40B4-BE49-F238E27FC236}">
                  <a16:creationId xmlns:a16="http://schemas.microsoft.com/office/drawing/2014/main" id="{48E77453-7703-43D4-B37A-CF75D071BEBC}"/>
                </a:ext>
              </a:extLst>
            </p:cNvPr>
            <p:cNvSpPr/>
            <p:nvPr/>
          </p:nvSpPr>
          <p:spPr>
            <a:xfrm>
              <a:off x="7276710" y="3989374"/>
              <a:ext cx="221615" cy="0"/>
            </a:xfrm>
            <a:custGeom>
              <a:avLst/>
              <a:gdLst/>
              <a:ahLst/>
              <a:cxnLst/>
              <a:rect l="l" t="t" r="r" b="b"/>
              <a:pathLst>
                <a:path w="221615">
                  <a:moveTo>
                    <a:pt x="0" y="0"/>
                  </a:moveTo>
                  <a:lnTo>
                    <a:pt x="221157"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9" name="object 46">
              <a:extLst>
                <a:ext uri="{FF2B5EF4-FFF2-40B4-BE49-F238E27FC236}">
                  <a16:creationId xmlns:a16="http://schemas.microsoft.com/office/drawing/2014/main" id="{12C75836-51CB-4E4E-9B9A-526377534861}"/>
                </a:ext>
              </a:extLst>
            </p:cNvPr>
            <p:cNvSpPr/>
            <p:nvPr/>
          </p:nvSpPr>
          <p:spPr>
            <a:xfrm>
              <a:off x="7276710" y="4037526"/>
              <a:ext cx="221615" cy="0"/>
            </a:xfrm>
            <a:custGeom>
              <a:avLst/>
              <a:gdLst/>
              <a:ahLst/>
              <a:cxnLst/>
              <a:rect l="l" t="t" r="r" b="b"/>
              <a:pathLst>
                <a:path w="221615">
                  <a:moveTo>
                    <a:pt x="0" y="0"/>
                  </a:moveTo>
                  <a:lnTo>
                    <a:pt x="221157" y="0"/>
                  </a:lnTo>
                </a:path>
              </a:pathLst>
            </a:custGeom>
            <a:ln w="12602">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0" name="object 47">
              <a:extLst>
                <a:ext uri="{FF2B5EF4-FFF2-40B4-BE49-F238E27FC236}">
                  <a16:creationId xmlns:a16="http://schemas.microsoft.com/office/drawing/2014/main" id="{D165BEA5-C07B-4B38-ACAF-44500CDF2ACF}"/>
                </a:ext>
              </a:extLst>
            </p:cNvPr>
            <p:cNvSpPr/>
            <p:nvPr/>
          </p:nvSpPr>
          <p:spPr>
            <a:xfrm>
              <a:off x="7276710" y="4085702"/>
              <a:ext cx="221615" cy="0"/>
            </a:xfrm>
            <a:custGeom>
              <a:avLst/>
              <a:gdLst/>
              <a:ahLst/>
              <a:cxnLst/>
              <a:rect l="l" t="t" r="r" b="b"/>
              <a:pathLst>
                <a:path w="221615">
                  <a:moveTo>
                    <a:pt x="0" y="0"/>
                  </a:moveTo>
                  <a:lnTo>
                    <a:pt x="221157"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1" name="object 48">
              <a:extLst>
                <a:ext uri="{FF2B5EF4-FFF2-40B4-BE49-F238E27FC236}">
                  <a16:creationId xmlns:a16="http://schemas.microsoft.com/office/drawing/2014/main" id="{152E6C4A-0855-4D57-86DC-E71F88AF95B8}"/>
                </a:ext>
              </a:extLst>
            </p:cNvPr>
            <p:cNvSpPr/>
            <p:nvPr/>
          </p:nvSpPr>
          <p:spPr>
            <a:xfrm>
              <a:off x="7276710" y="4131027"/>
              <a:ext cx="221615" cy="0"/>
            </a:xfrm>
            <a:custGeom>
              <a:avLst/>
              <a:gdLst/>
              <a:ahLst/>
              <a:cxnLst/>
              <a:rect l="l" t="t" r="r" b="b"/>
              <a:pathLst>
                <a:path w="221615">
                  <a:moveTo>
                    <a:pt x="0" y="0"/>
                  </a:moveTo>
                  <a:lnTo>
                    <a:pt x="221157"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2" name="object 49">
              <a:extLst>
                <a:ext uri="{FF2B5EF4-FFF2-40B4-BE49-F238E27FC236}">
                  <a16:creationId xmlns:a16="http://schemas.microsoft.com/office/drawing/2014/main" id="{B5861551-740E-4208-AF70-7D135EE2E6F4}"/>
                </a:ext>
              </a:extLst>
            </p:cNvPr>
            <p:cNvSpPr/>
            <p:nvPr/>
          </p:nvSpPr>
          <p:spPr>
            <a:xfrm>
              <a:off x="7310738" y="4179198"/>
              <a:ext cx="187325" cy="0"/>
            </a:xfrm>
            <a:custGeom>
              <a:avLst/>
              <a:gdLst/>
              <a:ahLst/>
              <a:cxnLst/>
              <a:rect l="l" t="t" r="r" b="b"/>
              <a:pathLst>
                <a:path w="187325">
                  <a:moveTo>
                    <a:pt x="0" y="0"/>
                  </a:moveTo>
                  <a:lnTo>
                    <a:pt x="187130" y="0"/>
                  </a:lnTo>
                </a:path>
              </a:pathLst>
            </a:custGeom>
            <a:ln w="12602">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3" name="object 50">
              <a:extLst>
                <a:ext uri="{FF2B5EF4-FFF2-40B4-BE49-F238E27FC236}">
                  <a16:creationId xmlns:a16="http://schemas.microsoft.com/office/drawing/2014/main" id="{817C60B9-7600-4192-A7B5-571CA7F9604F}"/>
                </a:ext>
              </a:extLst>
            </p:cNvPr>
            <p:cNvSpPr/>
            <p:nvPr/>
          </p:nvSpPr>
          <p:spPr>
            <a:xfrm>
              <a:off x="7271046" y="4578668"/>
              <a:ext cx="233045" cy="0"/>
            </a:xfrm>
            <a:custGeom>
              <a:avLst/>
              <a:gdLst/>
              <a:ahLst/>
              <a:cxnLst/>
              <a:rect l="l" t="t" r="r" b="b"/>
              <a:pathLst>
                <a:path w="233045">
                  <a:moveTo>
                    <a:pt x="0" y="0"/>
                  </a:moveTo>
                  <a:lnTo>
                    <a:pt x="232487" y="0"/>
                  </a:lnTo>
                </a:path>
              </a:pathLst>
            </a:custGeom>
            <a:ln w="40935">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4" name="object 51">
              <a:extLst>
                <a:ext uri="{FF2B5EF4-FFF2-40B4-BE49-F238E27FC236}">
                  <a16:creationId xmlns:a16="http://schemas.microsoft.com/office/drawing/2014/main" id="{2A58ADBA-64EF-4DCA-A0BD-91D037EDFCC9}"/>
                </a:ext>
              </a:extLst>
            </p:cNvPr>
            <p:cNvSpPr/>
            <p:nvPr/>
          </p:nvSpPr>
          <p:spPr>
            <a:xfrm>
              <a:off x="7327751" y="4558203"/>
              <a:ext cx="96520" cy="35560"/>
            </a:xfrm>
            <a:custGeom>
              <a:avLst/>
              <a:gdLst/>
              <a:ahLst/>
              <a:cxnLst/>
              <a:rect l="l" t="t" r="r" b="b"/>
              <a:pathLst>
                <a:path w="96520" h="35560">
                  <a:moveTo>
                    <a:pt x="0" y="35272"/>
                  </a:moveTo>
                  <a:lnTo>
                    <a:pt x="96397" y="35272"/>
                  </a:lnTo>
                  <a:lnTo>
                    <a:pt x="96397" y="0"/>
                  </a:lnTo>
                  <a:lnTo>
                    <a:pt x="0" y="0"/>
                  </a:lnTo>
                  <a:lnTo>
                    <a:pt x="0" y="35272"/>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5" name="object 52">
              <a:extLst>
                <a:ext uri="{FF2B5EF4-FFF2-40B4-BE49-F238E27FC236}">
                  <a16:creationId xmlns:a16="http://schemas.microsoft.com/office/drawing/2014/main" id="{50352257-A563-449A-8FC4-839C6A61CC5C}"/>
                </a:ext>
              </a:extLst>
            </p:cNvPr>
            <p:cNvSpPr/>
            <p:nvPr/>
          </p:nvSpPr>
          <p:spPr>
            <a:xfrm>
              <a:off x="7424149" y="4558201"/>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6" name="object 53">
              <a:extLst>
                <a:ext uri="{FF2B5EF4-FFF2-40B4-BE49-F238E27FC236}">
                  <a16:creationId xmlns:a16="http://schemas.microsoft.com/office/drawing/2014/main" id="{5AB11B1F-97F2-4C64-A1A7-6B6AFA9767D9}"/>
                </a:ext>
              </a:extLst>
            </p:cNvPr>
            <p:cNvSpPr/>
            <p:nvPr/>
          </p:nvSpPr>
          <p:spPr>
            <a:xfrm>
              <a:off x="7327751" y="4533344"/>
              <a:ext cx="175895" cy="0"/>
            </a:xfrm>
            <a:custGeom>
              <a:avLst/>
              <a:gdLst/>
              <a:ahLst/>
              <a:cxnLst/>
              <a:rect l="l" t="t" r="r" b="b"/>
              <a:pathLst>
                <a:path w="175895">
                  <a:moveTo>
                    <a:pt x="0" y="0"/>
                  </a:moveTo>
                  <a:lnTo>
                    <a:pt x="175781" y="0"/>
                  </a:lnTo>
                </a:path>
              </a:pathLst>
            </a:custGeom>
            <a:ln w="40935">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7" name="object 54">
              <a:extLst>
                <a:ext uri="{FF2B5EF4-FFF2-40B4-BE49-F238E27FC236}">
                  <a16:creationId xmlns:a16="http://schemas.microsoft.com/office/drawing/2014/main" id="{0A664B42-954A-4E7D-82F3-837214BD85FF}"/>
                </a:ext>
              </a:extLst>
            </p:cNvPr>
            <p:cNvSpPr/>
            <p:nvPr/>
          </p:nvSpPr>
          <p:spPr>
            <a:xfrm>
              <a:off x="7327751" y="4512876"/>
              <a:ext cx="96520" cy="41275"/>
            </a:xfrm>
            <a:custGeom>
              <a:avLst/>
              <a:gdLst/>
              <a:ahLst/>
              <a:cxnLst/>
              <a:rect l="l" t="t" r="r" b="b"/>
              <a:pathLst>
                <a:path w="96520" h="41275">
                  <a:moveTo>
                    <a:pt x="0" y="40935"/>
                  </a:moveTo>
                  <a:lnTo>
                    <a:pt x="96397" y="40935"/>
                  </a:lnTo>
                  <a:lnTo>
                    <a:pt x="96397" y="0"/>
                  </a:lnTo>
                  <a:lnTo>
                    <a:pt x="0" y="0"/>
                  </a:lnTo>
                  <a:lnTo>
                    <a:pt x="0" y="40935"/>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8" name="object 55">
              <a:extLst>
                <a:ext uri="{FF2B5EF4-FFF2-40B4-BE49-F238E27FC236}">
                  <a16:creationId xmlns:a16="http://schemas.microsoft.com/office/drawing/2014/main" id="{48D06C83-23A7-4CD8-8F74-665F9D80F581}"/>
                </a:ext>
              </a:extLst>
            </p:cNvPr>
            <p:cNvSpPr/>
            <p:nvPr/>
          </p:nvSpPr>
          <p:spPr>
            <a:xfrm>
              <a:off x="7424149" y="4512876"/>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9" name="object 56">
              <a:extLst>
                <a:ext uri="{FF2B5EF4-FFF2-40B4-BE49-F238E27FC236}">
                  <a16:creationId xmlns:a16="http://schemas.microsoft.com/office/drawing/2014/main" id="{C12EE943-11A3-453A-9E4B-6671FAF249C7}"/>
                </a:ext>
              </a:extLst>
            </p:cNvPr>
            <p:cNvSpPr/>
            <p:nvPr/>
          </p:nvSpPr>
          <p:spPr>
            <a:xfrm>
              <a:off x="7271046" y="4485187"/>
              <a:ext cx="233045" cy="0"/>
            </a:xfrm>
            <a:custGeom>
              <a:avLst/>
              <a:gdLst/>
              <a:ahLst/>
              <a:cxnLst/>
              <a:rect l="l" t="t" r="r" b="b"/>
              <a:pathLst>
                <a:path w="233045">
                  <a:moveTo>
                    <a:pt x="0" y="0"/>
                  </a:moveTo>
                  <a:lnTo>
                    <a:pt x="232487" y="0"/>
                  </a:lnTo>
                </a:path>
              </a:pathLst>
            </a:custGeom>
            <a:ln w="46601">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0" name="object 57">
              <a:extLst>
                <a:ext uri="{FF2B5EF4-FFF2-40B4-BE49-F238E27FC236}">
                  <a16:creationId xmlns:a16="http://schemas.microsoft.com/office/drawing/2014/main" id="{6252D62E-DF38-4908-A9B3-33039786A579}"/>
                </a:ext>
              </a:extLst>
            </p:cNvPr>
            <p:cNvSpPr/>
            <p:nvPr/>
          </p:nvSpPr>
          <p:spPr>
            <a:xfrm>
              <a:off x="7327751" y="4461874"/>
              <a:ext cx="96520" cy="46990"/>
            </a:xfrm>
            <a:custGeom>
              <a:avLst/>
              <a:gdLst/>
              <a:ahLst/>
              <a:cxnLst/>
              <a:rect l="l" t="t" r="r" b="b"/>
              <a:pathLst>
                <a:path w="96520" h="46989">
                  <a:moveTo>
                    <a:pt x="0" y="46613"/>
                  </a:moveTo>
                  <a:lnTo>
                    <a:pt x="96397" y="46613"/>
                  </a:lnTo>
                  <a:lnTo>
                    <a:pt x="96397" y="0"/>
                  </a:lnTo>
                  <a:lnTo>
                    <a:pt x="0" y="0"/>
                  </a:lnTo>
                  <a:lnTo>
                    <a:pt x="0" y="46613"/>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1" name="object 58">
              <a:extLst>
                <a:ext uri="{FF2B5EF4-FFF2-40B4-BE49-F238E27FC236}">
                  <a16:creationId xmlns:a16="http://schemas.microsoft.com/office/drawing/2014/main" id="{9EFE41F1-99FF-40D5-A946-FBDEF0523AC8}"/>
                </a:ext>
              </a:extLst>
            </p:cNvPr>
            <p:cNvSpPr/>
            <p:nvPr/>
          </p:nvSpPr>
          <p:spPr>
            <a:xfrm>
              <a:off x="7424149" y="4461886"/>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2" name="object 59">
              <a:extLst>
                <a:ext uri="{FF2B5EF4-FFF2-40B4-BE49-F238E27FC236}">
                  <a16:creationId xmlns:a16="http://schemas.microsoft.com/office/drawing/2014/main" id="{3E97BA2C-DBC3-4FB2-BE95-8D9F067B35A3}"/>
                </a:ext>
              </a:extLst>
            </p:cNvPr>
            <p:cNvSpPr/>
            <p:nvPr/>
          </p:nvSpPr>
          <p:spPr>
            <a:xfrm>
              <a:off x="7327751" y="4437015"/>
              <a:ext cx="175895" cy="0"/>
            </a:xfrm>
            <a:custGeom>
              <a:avLst/>
              <a:gdLst/>
              <a:ahLst/>
              <a:cxnLst/>
              <a:rect l="l" t="t" r="r" b="b"/>
              <a:pathLst>
                <a:path w="175895">
                  <a:moveTo>
                    <a:pt x="0" y="0"/>
                  </a:moveTo>
                  <a:lnTo>
                    <a:pt x="175781" y="0"/>
                  </a:lnTo>
                </a:path>
              </a:pathLst>
            </a:custGeom>
            <a:ln w="40935">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3" name="object 60">
              <a:extLst>
                <a:ext uri="{FF2B5EF4-FFF2-40B4-BE49-F238E27FC236}">
                  <a16:creationId xmlns:a16="http://schemas.microsoft.com/office/drawing/2014/main" id="{CC8ED19E-3D26-47D6-9024-DE05850CB592}"/>
                </a:ext>
              </a:extLst>
            </p:cNvPr>
            <p:cNvSpPr/>
            <p:nvPr/>
          </p:nvSpPr>
          <p:spPr>
            <a:xfrm>
              <a:off x="7327751" y="4416548"/>
              <a:ext cx="96520" cy="41275"/>
            </a:xfrm>
            <a:custGeom>
              <a:avLst/>
              <a:gdLst/>
              <a:ahLst/>
              <a:cxnLst/>
              <a:rect l="l" t="t" r="r" b="b"/>
              <a:pathLst>
                <a:path w="96520" h="41275">
                  <a:moveTo>
                    <a:pt x="0" y="40935"/>
                  </a:moveTo>
                  <a:lnTo>
                    <a:pt x="96397" y="40935"/>
                  </a:lnTo>
                  <a:lnTo>
                    <a:pt x="96397" y="0"/>
                  </a:lnTo>
                  <a:lnTo>
                    <a:pt x="0" y="0"/>
                  </a:lnTo>
                  <a:lnTo>
                    <a:pt x="0" y="40935"/>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4" name="object 61">
              <a:extLst>
                <a:ext uri="{FF2B5EF4-FFF2-40B4-BE49-F238E27FC236}">
                  <a16:creationId xmlns:a16="http://schemas.microsoft.com/office/drawing/2014/main" id="{F8A215E0-25F6-487F-8DF2-FF2F6767ED2F}"/>
                </a:ext>
              </a:extLst>
            </p:cNvPr>
            <p:cNvSpPr/>
            <p:nvPr/>
          </p:nvSpPr>
          <p:spPr>
            <a:xfrm>
              <a:off x="7424149" y="4416548"/>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5" name="object 62">
              <a:extLst>
                <a:ext uri="{FF2B5EF4-FFF2-40B4-BE49-F238E27FC236}">
                  <a16:creationId xmlns:a16="http://schemas.microsoft.com/office/drawing/2014/main" id="{0BA75116-00AF-4E45-9B32-CAA8E6D3E104}"/>
                </a:ext>
              </a:extLst>
            </p:cNvPr>
            <p:cNvSpPr/>
            <p:nvPr/>
          </p:nvSpPr>
          <p:spPr>
            <a:xfrm>
              <a:off x="7271046" y="4391691"/>
              <a:ext cx="233045" cy="0"/>
            </a:xfrm>
            <a:custGeom>
              <a:avLst/>
              <a:gdLst/>
              <a:ahLst/>
              <a:cxnLst/>
              <a:rect l="l" t="t" r="r" b="b"/>
              <a:pathLst>
                <a:path w="233045">
                  <a:moveTo>
                    <a:pt x="0" y="0"/>
                  </a:moveTo>
                  <a:lnTo>
                    <a:pt x="232487" y="0"/>
                  </a:lnTo>
                </a:path>
              </a:pathLst>
            </a:custGeom>
            <a:ln w="40935">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6" name="object 63">
              <a:extLst>
                <a:ext uri="{FF2B5EF4-FFF2-40B4-BE49-F238E27FC236}">
                  <a16:creationId xmlns:a16="http://schemas.microsoft.com/office/drawing/2014/main" id="{C983C40A-04F6-4B3B-97A9-9E8EE3ABF4B9}"/>
                </a:ext>
              </a:extLst>
            </p:cNvPr>
            <p:cNvSpPr/>
            <p:nvPr/>
          </p:nvSpPr>
          <p:spPr>
            <a:xfrm>
              <a:off x="7327751" y="4371861"/>
              <a:ext cx="96520" cy="40005"/>
            </a:xfrm>
            <a:custGeom>
              <a:avLst/>
              <a:gdLst/>
              <a:ahLst/>
              <a:cxnLst/>
              <a:rect l="l" t="t" r="r" b="b"/>
              <a:pathLst>
                <a:path w="96520" h="40004">
                  <a:moveTo>
                    <a:pt x="96397" y="0"/>
                  </a:moveTo>
                  <a:lnTo>
                    <a:pt x="28343" y="0"/>
                  </a:lnTo>
                  <a:lnTo>
                    <a:pt x="28343" y="5660"/>
                  </a:lnTo>
                  <a:lnTo>
                    <a:pt x="0" y="5660"/>
                  </a:lnTo>
                  <a:lnTo>
                    <a:pt x="0" y="39663"/>
                  </a:lnTo>
                  <a:lnTo>
                    <a:pt x="96397" y="39663"/>
                  </a:lnTo>
                  <a:lnTo>
                    <a:pt x="96397" y="0"/>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7" name="object 64">
              <a:extLst>
                <a:ext uri="{FF2B5EF4-FFF2-40B4-BE49-F238E27FC236}">
                  <a16:creationId xmlns:a16="http://schemas.microsoft.com/office/drawing/2014/main" id="{2D2CC48E-2AA0-489F-A040-DF1234EA1CD3}"/>
                </a:ext>
              </a:extLst>
            </p:cNvPr>
            <p:cNvSpPr/>
            <p:nvPr/>
          </p:nvSpPr>
          <p:spPr>
            <a:xfrm>
              <a:off x="7424149" y="4371223"/>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8" name="object 65">
              <a:extLst>
                <a:ext uri="{FF2B5EF4-FFF2-40B4-BE49-F238E27FC236}">
                  <a16:creationId xmlns:a16="http://schemas.microsoft.com/office/drawing/2014/main" id="{A25F4109-5D38-49B5-AECD-545AD286BA8F}"/>
                </a:ext>
              </a:extLst>
            </p:cNvPr>
            <p:cNvSpPr/>
            <p:nvPr/>
          </p:nvSpPr>
          <p:spPr>
            <a:xfrm>
              <a:off x="7356113" y="4320214"/>
              <a:ext cx="147955" cy="46990"/>
            </a:xfrm>
            <a:custGeom>
              <a:avLst/>
              <a:gdLst/>
              <a:ahLst/>
              <a:cxnLst/>
              <a:rect l="l" t="t" r="r" b="b"/>
              <a:pathLst>
                <a:path w="147954" h="46989">
                  <a:moveTo>
                    <a:pt x="0" y="46601"/>
                  </a:moveTo>
                  <a:lnTo>
                    <a:pt x="147419" y="46601"/>
                  </a:lnTo>
                  <a:lnTo>
                    <a:pt x="147419" y="0"/>
                  </a:lnTo>
                  <a:lnTo>
                    <a:pt x="0" y="0"/>
                  </a:lnTo>
                  <a:lnTo>
                    <a:pt x="0" y="46601"/>
                  </a:lnTo>
                  <a:close/>
                </a:path>
              </a:pathLst>
            </a:custGeom>
            <a:solidFill>
              <a:srgbClr val="EB862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69" name="object 66">
              <a:extLst>
                <a:ext uri="{FF2B5EF4-FFF2-40B4-BE49-F238E27FC236}">
                  <a16:creationId xmlns:a16="http://schemas.microsoft.com/office/drawing/2014/main" id="{1F7A9319-7F7C-4459-80CF-F38E67D43527}"/>
                </a:ext>
              </a:extLst>
            </p:cNvPr>
            <p:cNvSpPr/>
            <p:nvPr/>
          </p:nvSpPr>
          <p:spPr>
            <a:xfrm>
              <a:off x="7356095" y="4320214"/>
              <a:ext cx="68580" cy="46990"/>
            </a:xfrm>
            <a:custGeom>
              <a:avLst/>
              <a:gdLst/>
              <a:ahLst/>
              <a:cxnLst/>
              <a:rect l="l" t="t" r="r" b="b"/>
              <a:pathLst>
                <a:path w="68579" h="46989">
                  <a:moveTo>
                    <a:pt x="0" y="46601"/>
                  </a:moveTo>
                  <a:lnTo>
                    <a:pt x="68046" y="46601"/>
                  </a:lnTo>
                  <a:lnTo>
                    <a:pt x="68046" y="0"/>
                  </a:lnTo>
                  <a:lnTo>
                    <a:pt x="0" y="0"/>
                  </a:lnTo>
                  <a:lnTo>
                    <a:pt x="0" y="46601"/>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0" name="object 67">
              <a:extLst>
                <a:ext uri="{FF2B5EF4-FFF2-40B4-BE49-F238E27FC236}">
                  <a16:creationId xmlns:a16="http://schemas.microsoft.com/office/drawing/2014/main" id="{AE531E2E-964D-48A8-9150-79B79F9985C0}"/>
                </a:ext>
              </a:extLst>
            </p:cNvPr>
            <p:cNvSpPr/>
            <p:nvPr/>
          </p:nvSpPr>
          <p:spPr>
            <a:xfrm>
              <a:off x="7424149" y="4320214"/>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1" name="object 68">
              <a:extLst>
                <a:ext uri="{FF2B5EF4-FFF2-40B4-BE49-F238E27FC236}">
                  <a16:creationId xmlns:a16="http://schemas.microsoft.com/office/drawing/2014/main" id="{EF330B9F-6959-4404-B42E-3A0C6AA9D616}"/>
                </a:ext>
              </a:extLst>
            </p:cNvPr>
            <p:cNvSpPr/>
            <p:nvPr/>
          </p:nvSpPr>
          <p:spPr>
            <a:xfrm>
              <a:off x="7356113" y="4274889"/>
              <a:ext cx="147955" cy="46990"/>
            </a:xfrm>
            <a:custGeom>
              <a:avLst/>
              <a:gdLst/>
              <a:ahLst/>
              <a:cxnLst/>
              <a:rect l="l" t="t" r="r" b="b"/>
              <a:pathLst>
                <a:path w="147954" h="46989">
                  <a:moveTo>
                    <a:pt x="0" y="46601"/>
                  </a:moveTo>
                  <a:lnTo>
                    <a:pt x="147419" y="46601"/>
                  </a:lnTo>
                  <a:lnTo>
                    <a:pt x="147419" y="0"/>
                  </a:lnTo>
                  <a:lnTo>
                    <a:pt x="0" y="0"/>
                  </a:lnTo>
                  <a:lnTo>
                    <a:pt x="0" y="46601"/>
                  </a:lnTo>
                  <a:close/>
                </a:path>
              </a:pathLst>
            </a:custGeom>
            <a:solidFill>
              <a:srgbClr val="EB862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2" name="object 69">
              <a:extLst>
                <a:ext uri="{FF2B5EF4-FFF2-40B4-BE49-F238E27FC236}">
                  <a16:creationId xmlns:a16="http://schemas.microsoft.com/office/drawing/2014/main" id="{56A26041-41F3-46DA-B1B1-A8C22C4ED344}"/>
                </a:ext>
              </a:extLst>
            </p:cNvPr>
            <p:cNvSpPr/>
            <p:nvPr/>
          </p:nvSpPr>
          <p:spPr>
            <a:xfrm>
              <a:off x="7356095" y="4274889"/>
              <a:ext cx="68580" cy="46990"/>
            </a:xfrm>
            <a:custGeom>
              <a:avLst/>
              <a:gdLst/>
              <a:ahLst/>
              <a:cxnLst/>
              <a:rect l="l" t="t" r="r" b="b"/>
              <a:pathLst>
                <a:path w="68579" h="46989">
                  <a:moveTo>
                    <a:pt x="0" y="46601"/>
                  </a:moveTo>
                  <a:lnTo>
                    <a:pt x="68046" y="46601"/>
                  </a:lnTo>
                  <a:lnTo>
                    <a:pt x="68046" y="0"/>
                  </a:lnTo>
                  <a:lnTo>
                    <a:pt x="0" y="0"/>
                  </a:lnTo>
                  <a:lnTo>
                    <a:pt x="0" y="46601"/>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3" name="object 70">
              <a:extLst>
                <a:ext uri="{FF2B5EF4-FFF2-40B4-BE49-F238E27FC236}">
                  <a16:creationId xmlns:a16="http://schemas.microsoft.com/office/drawing/2014/main" id="{5B7011A6-E464-43F8-B39E-A5BC661EF169}"/>
                </a:ext>
              </a:extLst>
            </p:cNvPr>
            <p:cNvSpPr/>
            <p:nvPr/>
          </p:nvSpPr>
          <p:spPr>
            <a:xfrm>
              <a:off x="7424149" y="4274889"/>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4" name="object 71">
              <a:extLst>
                <a:ext uri="{FF2B5EF4-FFF2-40B4-BE49-F238E27FC236}">
                  <a16:creationId xmlns:a16="http://schemas.microsoft.com/office/drawing/2014/main" id="{A5DA96A3-64A6-44B5-82FE-FC32896CAAAF}"/>
                </a:ext>
              </a:extLst>
            </p:cNvPr>
            <p:cNvSpPr/>
            <p:nvPr/>
          </p:nvSpPr>
          <p:spPr>
            <a:xfrm>
              <a:off x="7271046" y="4250019"/>
              <a:ext cx="233045" cy="0"/>
            </a:xfrm>
            <a:custGeom>
              <a:avLst/>
              <a:gdLst/>
              <a:ahLst/>
              <a:cxnLst/>
              <a:rect l="l" t="t" r="r" b="b"/>
              <a:pathLst>
                <a:path w="233045">
                  <a:moveTo>
                    <a:pt x="0" y="0"/>
                  </a:moveTo>
                  <a:lnTo>
                    <a:pt x="232487" y="0"/>
                  </a:lnTo>
                </a:path>
              </a:pathLst>
            </a:custGeom>
            <a:ln w="40935">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5" name="object 72">
              <a:extLst>
                <a:ext uri="{FF2B5EF4-FFF2-40B4-BE49-F238E27FC236}">
                  <a16:creationId xmlns:a16="http://schemas.microsoft.com/office/drawing/2014/main" id="{B7BFF7BD-C72E-480F-944A-3C50897C0D58}"/>
                </a:ext>
              </a:extLst>
            </p:cNvPr>
            <p:cNvSpPr/>
            <p:nvPr/>
          </p:nvSpPr>
          <p:spPr>
            <a:xfrm>
              <a:off x="7310738" y="4230189"/>
              <a:ext cx="113664" cy="40005"/>
            </a:xfrm>
            <a:custGeom>
              <a:avLst/>
              <a:gdLst/>
              <a:ahLst/>
              <a:cxnLst/>
              <a:rect l="l" t="t" r="r" b="b"/>
              <a:pathLst>
                <a:path w="113665" h="40004">
                  <a:moveTo>
                    <a:pt x="113411" y="0"/>
                  </a:moveTo>
                  <a:lnTo>
                    <a:pt x="0" y="0"/>
                  </a:lnTo>
                  <a:lnTo>
                    <a:pt x="0" y="34002"/>
                  </a:lnTo>
                  <a:lnTo>
                    <a:pt x="45356" y="34002"/>
                  </a:lnTo>
                  <a:lnTo>
                    <a:pt x="45356" y="39663"/>
                  </a:lnTo>
                  <a:lnTo>
                    <a:pt x="113411" y="39663"/>
                  </a:lnTo>
                  <a:lnTo>
                    <a:pt x="113411" y="0"/>
                  </a:lnTo>
                  <a:close/>
                </a:path>
              </a:pathLst>
            </a:custGeom>
            <a:solidFill>
              <a:srgbClr val="C76D2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6" name="object 73">
              <a:extLst>
                <a:ext uri="{FF2B5EF4-FFF2-40B4-BE49-F238E27FC236}">
                  <a16:creationId xmlns:a16="http://schemas.microsoft.com/office/drawing/2014/main" id="{6B4F7BA2-0232-4903-8338-FDC0E861F8B9}"/>
                </a:ext>
              </a:extLst>
            </p:cNvPr>
            <p:cNvSpPr/>
            <p:nvPr/>
          </p:nvSpPr>
          <p:spPr>
            <a:xfrm>
              <a:off x="7424149" y="4229552"/>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7" name="object 74">
              <a:extLst>
                <a:ext uri="{FF2B5EF4-FFF2-40B4-BE49-F238E27FC236}">
                  <a16:creationId xmlns:a16="http://schemas.microsoft.com/office/drawing/2014/main" id="{2D23C1F7-FD25-4112-9155-D2134BF60F8F}"/>
                </a:ext>
              </a:extLst>
            </p:cNvPr>
            <p:cNvSpPr/>
            <p:nvPr/>
          </p:nvSpPr>
          <p:spPr>
            <a:xfrm>
              <a:off x="7310738" y="4184227"/>
              <a:ext cx="346075" cy="41275"/>
            </a:xfrm>
            <a:custGeom>
              <a:avLst/>
              <a:gdLst/>
              <a:ahLst/>
              <a:cxnLst/>
              <a:rect l="l" t="t" r="r" b="b"/>
              <a:pathLst>
                <a:path w="346075" h="41275">
                  <a:moveTo>
                    <a:pt x="0" y="40935"/>
                  </a:moveTo>
                  <a:lnTo>
                    <a:pt x="345898" y="40935"/>
                  </a:lnTo>
                  <a:lnTo>
                    <a:pt x="345898"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8" name="object 75">
              <a:extLst>
                <a:ext uri="{FF2B5EF4-FFF2-40B4-BE49-F238E27FC236}">
                  <a16:creationId xmlns:a16="http://schemas.microsoft.com/office/drawing/2014/main" id="{7AD66242-8C76-4CF4-BD71-1B21D0C891F5}"/>
                </a:ext>
              </a:extLst>
            </p:cNvPr>
            <p:cNvSpPr/>
            <p:nvPr/>
          </p:nvSpPr>
          <p:spPr>
            <a:xfrm>
              <a:off x="7310738" y="4204696"/>
              <a:ext cx="68580" cy="0"/>
            </a:xfrm>
            <a:custGeom>
              <a:avLst/>
              <a:gdLst/>
              <a:ahLst/>
              <a:cxnLst/>
              <a:rect l="l" t="t" r="r" b="b"/>
              <a:pathLst>
                <a:path w="68579">
                  <a:moveTo>
                    <a:pt x="0" y="0"/>
                  </a:moveTo>
                  <a:lnTo>
                    <a:pt x="68035" y="0"/>
                  </a:lnTo>
                </a:path>
              </a:pathLst>
            </a:custGeom>
            <a:ln w="40933">
              <a:solidFill>
                <a:srgbClr val="D3972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9" name="object 76">
              <a:extLst>
                <a:ext uri="{FF2B5EF4-FFF2-40B4-BE49-F238E27FC236}">
                  <a16:creationId xmlns:a16="http://schemas.microsoft.com/office/drawing/2014/main" id="{12355C32-6FEA-4867-853B-14D638B39707}"/>
                </a:ext>
              </a:extLst>
            </p:cNvPr>
            <p:cNvSpPr/>
            <p:nvPr/>
          </p:nvSpPr>
          <p:spPr>
            <a:xfrm>
              <a:off x="7424149" y="4184227"/>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0" name="object 77">
              <a:extLst>
                <a:ext uri="{FF2B5EF4-FFF2-40B4-BE49-F238E27FC236}">
                  <a16:creationId xmlns:a16="http://schemas.microsoft.com/office/drawing/2014/main" id="{9C221A72-89FA-47EF-A406-53E123FFF928}"/>
                </a:ext>
              </a:extLst>
            </p:cNvPr>
            <p:cNvSpPr/>
            <p:nvPr/>
          </p:nvSpPr>
          <p:spPr>
            <a:xfrm>
              <a:off x="7271046" y="4156538"/>
              <a:ext cx="233045" cy="0"/>
            </a:xfrm>
            <a:custGeom>
              <a:avLst/>
              <a:gdLst/>
              <a:ahLst/>
              <a:cxnLst/>
              <a:rect l="l" t="t" r="r" b="b"/>
              <a:pathLst>
                <a:path w="233045">
                  <a:moveTo>
                    <a:pt x="0" y="0"/>
                  </a:moveTo>
                  <a:lnTo>
                    <a:pt x="232487" y="0"/>
                  </a:lnTo>
                </a:path>
              </a:pathLst>
            </a:custGeom>
            <a:ln w="46601">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1" name="object 78">
              <a:extLst>
                <a:ext uri="{FF2B5EF4-FFF2-40B4-BE49-F238E27FC236}">
                  <a16:creationId xmlns:a16="http://schemas.microsoft.com/office/drawing/2014/main" id="{94A3C2D0-9AB5-453C-AC21-89657C6719E8}"/>
                </a:ext>
              </a:extLst>
            </p:cNvPr>
            <p:cNvSpPr/>
            <p:nvPr/>
          </p:nvSpPr>
          <p:spPr>
            <a:xfrm>
              <a:off x="7288059" y="4133860"/>
              <a:ext cx="90805" cy="45720"/>
            </a:xfrm>
            <a:custGeom>
              <a:avLst/>
              <a:gdLst/>
              <a:ahLst/>
              <a:cxnLst/>
              <a:rect l="l" t="t" r="r" b="b"/>
              <a:pathLst>
                <a:path w="90804" h="45720">
                  <a:moveTo>
                    <a:pt x="90713" y="0"/>
                  </a:moveTo>
                  <a:lnTo>
                    <a:pt x="0" y="0"/>
                  </a:lnTo>
                  <a:lnTo>
                    <a:pt x="0" y="22662"/>
                  </a:lnTo>
                  <a:lnTo>
                    <a:pt x="22678" y="22662"/>
                  </a:lnTo>
                  <a:lnTo>
                    <a:pt x="22678" y="45343"/>
                  </a:lnTo>
                  <a:lnTo>
                    <a:pt x="90713" y="45343"/>
                  </a:lnTo>
                  <a:lnTo>
                    <a:pt x="90713" y="0"/>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2" name="object 79">
              <a:extLst>
                <a:ext uri="{FF2B5EF4-FFF2-40B4-BE49-F238E27FC236}">
                  <a16:creationId xmlns:a16="http://schemas.microsoft.com/office/drawing/2014/main" id="{40830A40-283F-463D-913B-F9253F7483A5}"/>
                </a:ext>
              </a:extLst>
            </p:cNvPr>
            <p:cNvSpPr/>
            <p:nvPr/>
          </p:nvSpPr>
          <p:spPr>
            <a:xfrm>
              <a:off x="7424149" y="4133236"/>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3" name="object 80">
              <a:extLst>
                <a:ext uri="{FF2B5EF4-FFF2-40B4-BE49-F238E27FC236}">
                  <a16:creationId xmlns:a16="http://schemas.microsoft.com/office/drawing/2014/main" id="{F06E57D9-4450-48E6-99D3-9073A97F5DBE}"/>
                </a:ext>
              </a:extLst>
            </p:cNvPr>
            <p:cNvSpPr/>
            <p:nvPr/>
          </p:nvSpPr>
          <p:spPr>
            <a:xfrm>
              <a:off x="7055572" y="4122528"/>
              <a:ext cx="448309" cy="0"/>
            </a:xfrm>
            <a:custGeom>
              <a:avLst/>
              <a:gdLst/>
              <a:ahLst/>
              <a:cxnLst/>
              <a:rect l="l" t="t" r="r" b="b"/>
              <a:pathLst>
                <a:path w="448309">
                  <a:moveTo>
                    <a:pt x="0" y="0"/>
                  </a:moveTo>
                  <a:lnTo>
                    <a:pt x="447960" y="0"/>
                  </a:lnTo>
                </a:path>
              </a:pathLst>
            </a:custGeom>
            <a:ln w="69258">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4" name="object 81">
              <a:extLst>
                <a:ext uri="{FF2B5EF4-FFF2-40B4-BE49-F238E27FC236}">
                  <a16:creationId xmlns:a16="http://schemas.microsoft.com/office/drawing/2014/main" id="{5B675037-AD5C-436A-B18E-0C36AF181A21}"/>
                </a:ext>
              </a:extLst>
            </p:cNvPr>
            <p:cNvSpPr/>
            <p:nvPr/>
          </p:nvSpPr>
          <p:spPr>
            <a:xfrm>
              <a:off x="7282375" y="4088536"/>
              <a:ext cx="96520" cy="40005"/>
            </a:xfrm>
            <a:custGeom>
              <a:avLst/>
              <a:gdLst/>
              <a:ahLst/>
              <a:cxnLst/>
              <a:rect l="l" t="t" r="r" b="b"/>
              <a:pathLst>
                <a:path w="96520" h="40004">
                  <a:moveTo>
                    <a:pt x="96397" y="0"/>
                  </a:moveTo>
                  <a:lnTo>
                    <a:pt x="5683" y="0"/>
                  </a:lnTo>
                  <a:lnTo>
                    <a:pt x="5683" y="22662"/>
                  </a:lnTo>
                  <a:lnTo>
                    <a:pt x="0" y="22662"/>
                  </a:lnTo>
                  <a:lnTo>
                    <a:pt x="0" y="28322"/>
                  </a:lnTo>
                  <a:lnTo>
                    <a:pt x="5683" y="28322"/>
                  </a:lnTo>
                  <a:lnTo>
                    <a:pt x="5683" y="39663"/>
                  </a:lnTo>
                  <a:lnTo>
                    <a:pt x="96397" y="39663"/>
                  </a:lnTo>
                  <a:lnTo>
                    <a:pt x="96397" y="0"/>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5" name="object 82">
              <a:extLst>
                <a:ext uri="{FF2B5EF4-FFF2-40B4-BE49-F238E27FC236}">
                  <a16:creationId xmlns:a16="http://schemas.microsoft.com/office/drawing/2014/main" id="{C3DF66EB-EAAE-4F8B-8E95-B192C2683C64}"/>
                </a:ext>
              </a:extLst>
            </p:cNvPr>
            <p:cNvSpPr/>
            <p:nvPr/>
          </p:nvSpPr>
          <p:spPr>
            <a:xfrm>
              <a:off x="7424149" y="4087899"/>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6" name="object 83">
              <a:extLst>
                <a:ext uri="{FF2B5EF4-FFF2-40B4-BE49-F238E27FC236}">
                  <a16:creationId xmlns:a16="http://schemas.microsoft.com/office/drawing/2014/main" id="{8ED3AC36-69EA-41AA-9399-0885707B0FD9}"/>
                </a:ext>
              </a:extLst>
            </p:cNvPr>
            <p:cNvSpPr/>
            <p:nvPr/>
          </p:nvSpPr>
          <p:spPr>
            <a:xfrm>
              <a:off x="7055572" y="4077194"/>
              <a:ext cx="448309" cy="0"/>
            </a:xfrm>
            <a:custGeom>
              <a:avLst/>
              <a:gdLst/>
              <a:ahLst/>
              <a:cxnLst/>
              <a:rect l="l" t="t" r="r" b="b"/>
              <a:pathLst>
                <a:path w="448309">
                  <a:moveTo>
                    <a:pt x="0" y="0"/>
                  </a:moveTo>
                  <a:lnTo>
                    <a:pt x="447960" y="0"/>
                  </a:lnTo>
                </a:path>
              </a:pathLst>
            </a:custGeom>
            <a:ln w="69277">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7" name="object 84">
              <a:extLst>
                <a:ext uri="{FF2B5EF4-FFF2-40B4-BE49-F238E27FC236}">
                  <a16:creationId xmlns:a16="http://schemas.microsoft.com/office/drawing/2014/main" id="{C78E448A-DD11-4970-B6E7-C1AD39FD6AF7}"/>
                </a:ext>
              </a:extLst>
            </p:cNvPr>
            <p:cNvSpPr/>
            <p:nvPr/>
          </p:nvSpPr>
          <p:spPr>
            <a:xfrm>
              <a:off x="7282375" y="4043192"/>
              <a:ext cx="96520" cy="40005"/>
            </a:xfrm>
            <a:custGeom>
              <a:avLst/>
              <a:gdLst/>
              <a:ahLst/>
              <a:cxnLst/>
              <a:rect l="l" t="t" r="r" b="b"/>
              <a:pathLst>
                <a:path w="96520" h="40004">
                  <a:moveTo>
                    <a:pt x="96397" y="0"/>
                  </a:moveTo>
                  <a:lnTo>
                    <a:pt x="5683" y="0"/>
                  </a:lnTo>
                  <a:lnTo>
                    <a:pt x="5683" y="17001"/>
                  </a:lnTo>
                  <a:lnTo>
                    <a:pt x="0" y="17001"/>
                  </a:lnTo>
                  <a:lnTo>
                    <a:pt x="0" y="22681"/>
                  </a:lnTo>
                  <a:lnTo>
                    <a:pt x="5683" y="22681"/>
                  </a:lnTo>
                  <a:lnTo>
                    <a:pt x="5683" y="39663"/>
                  </a:lnTo>
                  <a:lnTo>
                    <a:pt x="96397" y="39663"/>
                  </a:lnTo>
                  <a:lnTo>
                    <a:pt x="96397" y="0"/>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8" name="object 85">
              <a:extLst>
                <a:ext uri="{FF2B5EF4-FFF2-40B4-BE49-F238E27FC236}">
                  <a16:creationId xmlns:a16="http://schemas.microsoft.com/office/drawing/2014/main" id="{6B550472-CE23-4CB7-AC8E-193596A1DCAC}"/>
                </a:ext>
              </a:extLst>
            </p:cNvPr>
            <p:cNvSpPr/>
            <p:nvPr/>
          </p:nvSpPr>
          <p:spPr>
            <a:xfrm>
              <a:off x="7424149" y="4042555"/>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9" name="object 86">
              <a:extLst>
                <a:ext uri="{FF2B5EF4-FFF2-40B4-BE49-F238E27FC236}">
                  <a16:creationId xmlns:a16="http://schemas.microsoft.com/office/drawing/2014/main" id="{77FAFF87-F9D3-448A-8E54-D2AD0C23DF3B}"/>
                </a:ext>
              </a:extLst>
            </p:cNvPr>
            <p:cNvSpPr/>
            <p:nvPr/>
          </p:nvSpPr>
          <p:spPr>
            <a:xfrm>
              <a:off x="7055572" y="4026197"/>
              <a:ext cx="448309" cy="0"/>
            </a:xfrm>
            <a:custGeom>
              <a:avLst/>
              <a:gdLst/>
              <a:ahLst/>
              <a:cxnLst/>
              <a:rect l="l" t="t" r="r" b="b"/>
              <a:pathLst>
                <a:path w="448309">
                  <a:moveTo>
                    <a:pt x="0" y="0"/>
                  </a:moveTo>
                  <a:lnTo>
                    <a:pt x="447960" y="0"/>
                  </a:lnTo>
                </a:path>
              </a:pathLst>
            </a:custGeom>
            <a:ln w="69264">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0" name="object 87">
              <a:extLst>
                <a:ext uri="{FF2B5EF4-FFF2-40B4-BE49-F238E27FC236}">
                  <a16:creationId xmlns:a16="http://schemas.microsoft.com/office/drawing/2014/main" id="{CA5E6487-0C51-42C4-9A85-EA02B49ED280}"/>
                </a:ext>
              </a:extLst>
            </p:cNvPr>
            <p:cNvSpPr/>
            <p:nvPr/>
          </p:nvSpPr>
          <p:spPr>
            <a:xfrm>
              <a:off x="7271046" y="3992207"/>
              <a:ext cx="107950" cy="45720"/>
            </a:xfrm>
            <a:custGeom>
              <a:avLst/>
              <a:gdLst/>
              <a:ahLst/>
              <a:cxnLst/>
              <a:rect l="l" t="t" r="r" b="b"/>
              <a:pathLst>
                <a:path w="107950" h="45720">
                  <a:moveTo>
                    <a:pt x="107727" y="0"/>
                  </a:moveTo>
                  <a:lnTo>
                    <a:pt x="0" y="0"/>
                  </a:lnTo>
                  <a:lnTo>
                    <a:pt x="0" y="28322"/>
                  </a:lnTo>
                  <a:lnTo>
                    <a:pt x="17013" y="28322"/>
                  </a:lnTo>
                  <a:lnTo>
                    <a:pt x="17013" y="45324"/>
                  </a:lnTo>
                  <a:lnTo>
                    <a:pt x="107727" y="45324"/>
                  </a:lnTo>
                  <a:lnTo>
                    <a:pt x="107727" y="0"/>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1" name="object 88">
              <a:extLst>
                <a:ext uri="{FF2B5EF4-FFF2-40B4-BE49-F238E27FC236}">
                  <a16:creationId xmlns:a16="http://schemas.microsoft.com/office/drawing/2014/main" id="{7F732DAD-6AB2-4EC4-B838-4BB7A6ED8154}"/>
                </a:ext>
              </a:extLst>
            </p:cNvPr>
            <p:cNvSpPr/>
            <p:nvPr/>
          </p:nvSpPr>
          <p:spPr>
            <a:xfrm>
              <a:off x="7424149" y="3991565"/>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2" name="object 89">
              <a:extLst>
                <a:ext uri="{FF2B5EF4-FFF2-40B4-BE49-F238E27FC236}">
                  <a16:creationId xmlns:a16="http://schemas.microsoft.com/office/drawing/2014/main" id="{57EB7D5C-FA42-45B8-B335-7132EF257906}"/>
                </a:ext>
              </a:extLst>
            </p:cNvPr>
            <p:cNvSpPr/>
            <p:nvPr/>
          </p:nvSpPr>
          <p:spPr>
            <a:xfrm>
              <a:off x="7061237" y="4020528"/>
              <a:ext cx="221615" cy="136525"/>
            </a:xfrm>
            <a:custGeom>
              <a:avLst/>
              <a:gdLst/>
              <a:ahLst/>
              <a:cxnLst/>
              <a:rect l="l" t="t" r="r" b="b"/>
              <a:pathLst>
                <a:path w="221615" h="136525">
                  <a:moveTo>
                    <a:pt x="0" y="135993"/>
                  </a:moveTo>
                  <a:lnTo>
                    <a:pt x="221157" y="135993"/>
                  </a:lnTo>
                  <a:lnTo>
                    <a:pt x="221157" y="0"/>
                  </a:lnTo>
                  <a:lnTo>
                    <a:pt x="0" y="0"/>
                  </a:lnTo>
                  <a:lnTo>
                    <a:pt x="0" y="135993"/>
                  </a:lnTo>
                  <a:close/>
                </a:path>
              </a:pathLst>
            </a:custGeom>
            <a:solidFill>
              <a:srgbClr val="A7512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3" name="object 90">
              <a:extLst>
                <a:ext uri="{FF2B5EF4-FFF2-40B4-BE49-F238E27FC236}">
                  <a16:creationId xmlns:a16="http://schemas.microsoft.com/office/drawing/2014/main" id="{172F50CE-4F6F-4476-A1D1-AEEC94D0F33F}"/>
                </a:ext>
              </a:extLst>
            </p:cNvPr>
            <p:cNvSpPr/>
            <p:nvPr/>
          </p:nvSpPr>
          <p:spPr>
            <a:xfrm>
              <a:off x="7027209" y="3980866"/>
              <a:ext cx="476884" cy="0"/>
            </a:xfrm>
            <a:custGeom>
              <a:avLst/>
              <a:gdLst/>
              <a:ahLst/>
              <a:cxnLst/>
              <a:rect l="l" t="t" r="r" b="b"/>
              <a:pathLst>
                <a:path w="476884">
                  <a:moveTo>
                    <a:pt x="0" y="0"/>
                  </a:moveTo>
                  <a:lnTo>
                    <a:pt x="476323" y="0"/>
                  </a:lnTo>
                </a:path>
              </a:pathLst>
            </a:custGeom>
            <a:ln w="69277">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4" name="object 91">
              <a:extLst>
                <a:ext uri="{FF2B5EF4-FFF2-40B4-BE49-F238E27FC236}">
                  <a16:creationId xmlns:a16="http://schemas.microsoft.com/office/drawing/2014/main" id="{CFE4338F-E840-4C83-A4A9-78C9B949C6BE}"/>
                </a:ext>
              </a:extLst>
            </p:cNvPr>
            <p:cNvSpPr/>
            <p:nvPr/>
          </p:nvSpPr>
          <p:spPr>
            <a:xfrm>
              <a:off x="7271046" y="3946227"/>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5" name="object 92">
              <a:extLst>
                <a:ext uri="{FF2B5EF4-FFF2-40B4-BE49-F238E27FC236}">
                  <a16:creationId xmlns:a16="http://schemas.microsoft.com/office/drawing/2014/main" id="{5B030A8E-7C39-431F-B322-0CA42F997CA9}"/>
                </a:ext>
              </a:extLst>
            </p:cNvPr>
            <p:cNvSpPr/>
            <p:nvPr/>
          </p:nvSpPr>
          <p:spPr>
            <a:xfrm>
              <a:off x="7424149" y="3946227"/>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6" name="object 93">
              <a:extLst>
                <a:ext uri="{FF2B5EF4-FFF2-40B4-BE49-F238E27FC236}">
                  <a16:creationId xmlns:a16="http://schemas.microsoft.com/office/drawing/2014/main" id="{54B9E724-C1E8-4001-B98F-5FD5F98FEB1A}"/>
                </a:ext>
              </a:extLst>
            </p:cNvPr>
            <p:cNvSpPr/>
            <p:nvPr/>
          </p:nvSpPr>
          <p:spPr>
            <a:xfrm>
              <a:off x="7271046" y="3900864"/>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7" name="object 94">
              <a:extLst>
                <a:ext uri="{FF2B5EF4-FFF2-40B4-BE49-F238E27FC236}">
                  <a16:creationId xmlns:a16="http://schemas.microsoft.com/office/drawing/2014/main" id="{740941C0-51D8-4418-B6C1-A75E80305C83}"/>
                </a:ext>
              </a:extLst>
            </p:cNvPr>
            <p:cNvSpPr/>
            <p:nvPr/>
          </p:nvSpPr>
          <p:spPr>
            <a:xfrm>
              <a:off x="7271046" y="3900864"/>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8" name="object 95">
              <a:extLst>
                <a:ext uri="{FF2B5EF4-FFF2-40B4-BE49-F238E27FC236}">
                  <a16:creationId xmlns:a16="http://schemas.microsoft.com/office/drawing/2014/main" id="{B2E62284-1A88-4A91-9BE6-A4468605C1B9}"/>
                </a:ext>
              </a:extLst>
            </p:cNvPr>
            <p:cNvSpPr/>
            <p:nvPr/>
          </p:nvSpPr>
          <p:spPr>
            <a:xfrm>
              <a:off x="7424149" y="3900864"/>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9" name="object 96">
              <a:extLst>
                <a:ext uri="{FF2B5EF4-FFF2-40B4-BE49-F238E27FC236}">
                  <a16:creationId xmlns:a16="http://schemas.microsoft.com/office/drawing/2014/main" id="{E621E775-888B-474D-81A3-548CC8BD5C97}"/>
                </a:ext>
              </a:extLst>
            </p:cNvPr>
            <p:cNvSpPr/>
            <p:nvPr/>
          </p:nvSpPr>
          <p:spPr>
            <a:xfrm>
              <a:off x="7237018" y="3873175"/>
              <a:ext cx="233045" cy="0"/>
            </a:xfrm>
            <a:custGeom>
              <a:avLst/>
              <a:gdLst/>
              <a:ahLst/>
              <a:cxnLst/>
              <a:rect l="l" t="t" r="r" b="b"/>
              <a:pathLst>
                <a:path w="233045">
                  <a:moveTo>
                    <a:pt x="0" y="0"/>
                  </a:moveTo>
                  <a:lnTo>
                    <a:pt x="232487" y="0"/>
                  </a:lnTo>
                </a:path>
              </a:pathLst>
            </a:custGeom>
            <a:ln w="46601">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0" name="object 97">
              <a:extLst>
                <a:ext uri="{FF2B5EF4-FFF2-40B4-BE49-F238E27FC236}">
                  <a16:creationId xmlns:a16="http://schemas.microsoft.com/office/drawing/2014/main" id="{DD693FFC-F0F8-4058-BE71-AFA459FD2A4A}"/>
                </a:ext>
              </a:extLst>
            </p:cNvPr>
            <p:cNvSpPr/>
            <p:nvPr/>
          </p:nvSpPr>
          <p:spPr>
            <a:xfrm>
              <a:off x="7237018" y="3873175"/>
              <a:ext cx="107950" cy="0"/>
            </a:xfrm>
            <a:custGeom>
              <a:avLst/>
              <a:gdLst/>
              <a:ahLst/>
              <a:cxnLst/>
              <a:rect l="l" t="t" r="r" b="b"/>
              <a:pathLst>
                <a:path w="107950">
                  <a:moveTo>
                    <a:pt x="0" y="0"/>
                  </a:moveTo>
                  <a:lnTo>
                    <a:pt x="107738" y="0"/>
                  </a:lnTo>
                </a:path>
              </a:pathLst>
            </a:custGeom>
            <a:ln w="46601">
              <a:solidFill>
                <a:srgbClr val="D3972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1" name="object 98">
              <a:extLst>
                <a:ext uri="{FF2B5EF4-FFF2-40B4-BE49-F238E27FC236}">
                  <a16:creationId xmlns:a16="http://schemas.microsoft.com/office/drawing/2014/main" id="{6918DC34-B61D-439A-9915-971DCA38043A}"/>
                </a:ext>
              </a:extLst>
            </p:cNvPr>
            <p:cNvSpPr/>
            <p:nvPr/>
          </p:nvSpPr>
          <p:spPr>
            <a:xfrm>
              <a:off x="7395786" y="3873175"/>
              <a:ext cx="51435" cy="0"/>
            </a:xfrm>
            <a:custGeom>
              <a:avLst/>
              <a:gdLst/>
              <a:ahLst/>
              <a:cxnLst/>
              <a:rect l="l" t="t" r="r" b="b"/>
              <a:pathLst>
                <a:path w="51434">
                  <a:moveTo>
                    <a:pt x="0" y="0"/>
                  </a:moveTo>
                  <a:lnTo>
                    <a:pt x="51038" y="0"/>
                  </a:lnTo>
                </a:path>
              </a:pathLst>
            </a:custGeom>
            <a:ln w="46601">
              <a:solidFill>
                <a:srgbClr val="FFE27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2" name="object 99">
              <a:extLst>
                <a:ext uri="{FF2B5EF4-FFF2-40B4-BE49-F238E27FC236}">
                  <a16:creationId xmlns:a16="http://schemas.microsoft.com/office/drawing/2014/main" id="{F51D339D-087F-41CB-9195-CC8B798014E6}"/>
                </a:ext>
              </a:extLst>
            </p:cNvPr>
            <p:cNvSpPr/>
            <p:nvPr/>
          </p:nvSpPr>
          <p:spPr>
            <a:xfrm>
              <a:off x="7055572" y="4116222"/>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3" name="object 100">
              <a:extLst>
                <a:ext uri="{FF2B5EF4-FFF2-40B4-BE49-F238E27FC236}">
                  <a16:creationId xmlns:a16="http://schemas.microsoft.com/office/drawing/2014/main" id="{5615DEA3-DEAA-4BCA-B0F6-1F17FFA99B9C}"/>
                </a:ext>
              </a:extLst>
            </p:cNvPr>
            <p:cNvSpPr/>
            <p:nvPr/>
          </p:nvSpPr>
          <p:spPr>
            <a:xfrm>
              <a:off x="7214340" y="4116222"/>
              <a:ext cx="45720" cy="41275"/>
            </a:xfrm>
            <a:custGeom>
              <a:avLst/>
              <a:gdLst/>
              <a:ahLst/>
              <a:cxnLst/>
              <a:rect l="l" t="t" r="r" b="b"/>
              <a:pathLst>
                <a:path w="45720" h="41275">
                  <a:moveTo>
                    <a:pt x="0" y="40935"/>
                  </a:moveTo>
                  <a:lnTo>
                    <a:pt x="45368" y="40935"/>
                  </a:lnTo>
                  <a:lnTo>
                    <a:pt x="4536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4" name="object 101">
              <a:extLst>
                <a:ext uri="{FF2B5EF4-FFF2-40B4-BE49-F238E27FC236}">
                  <a16:creationId xmlns:a16="http://schemas.microsoft.com/office/drawing/2014/main" id="{69EAF4E4-58E1-46D3-AD01-54BA087C5294}"/>
                </a:ext>
              </a:extLst>
            </p:cNvPr>
            <p:cNvSpPr/>
            <p:nvPr/>
          </p:nvSpPr>
          <p:spPr>
            <a:xfrm>
              <a:off x="7055572" y="4065231"/>
              <a:ext cx="107950" cy="46990"/>
            </a:xfrm>
            <a:custGeom>
              <a:avLst/>
              <a:gdLst/>
              <a:ahLst/>
              <a:cxnLst/>
              <a:rect l="l" t="t" r="r" b="b"/>
              <a:pathLst>
                <a:path w="107950" h="46989">
                  <a:moveTo>
                    <a:pt x="0" y="46601"/>
                  </a:moveTo>
                  <a:lnTo>
                    <a:pt x="107738" y="46601"/>
                  </a:lnTo>
                  <a:lnTo>
                    <a:pt x="107738" y="0"/>
                  </a:lnTo>
                  <a:lnTo>
                    <a:pt x="0" y="0"/>
                  </a:lnTo>
                  <a:lnTo>
                    <a:pt x="0" y="46601"/>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5" name="object 102">
              <a:extLst>
                <a:ext uri="{FF2B5EF4-FFF2-40B4-BE49-F238E27FC236}">
                  <a16:creationId xmlns:a16="http://schemas.microsoft.com/office/drawing/2014/main" id="{449152FB-FACF-495A-9C2E-137617C182EC}"/>
                </a:ext>
              </a:extLst>
            </p:cNvPr>
            <p:cNvSpPr/>
            <p:nvPr/>
          </p:nvSpPr>
          <p:spPr>
            <a:xfrm>
              <a:off x="7214340" y="4065231"/>
              <a:ext cx="45720" cy="46990"/>
            </a:xfrm>
            <a:custGeom>
              <a:avLst/>
              <a:gdLst/>
              <a:ahLst/>
              <a:cxnLst/>
              <a:rect l="l" t="t" r="r" b="b"/>
              <a:pathLst>
                <a:path w="45720" h="46989">
                  <a:moveTo>
                    <a:pt x="0" y="46601"/>
                  </a:moveTo>
                  <a:lnTo>
                    <a:pt x="45368" y="46601"/>
                  </a:lnTo>
                  <a:lnTo>
                    <a:pt x="45368" y="0"/>
                  </a:lnTo>
                  <a:lnTo>
                    <a:pt x="0" y="0"/>
                  </a:lnTo>
                  <a:lnTo>
                    <a:pt x="0" y="46601"/>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6" name="object 103">
              <a:extLst>
                <a:ext uri="{FF2B5EF4-FFF2-40B4-BE49-F238E27FC236}">
                  <a16:creationId xmlns:a16="http://schemas.microsoft.com/office/drawing/2014/main" id="{F5B30708-619F-47E6-ABE7-9F09CE30E737}"/>
                </a:ext>
              </a:extLst>
            </p:cNvPr>
            <p:cNvSpPr/>
            <p:nvPr/>
          </p:nvSpPr>
          <p:spPr>
            <a:xfrm>
              <a:off x="7055572" y="4019893"/>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7" name="object 104">
              <a:extLst>
                <a:ext uri="{FF2B5EF4-FFF2-40B4-BE49-F238E27FC236}">
                  <a16:creationId xmlns:a16="http://schemas.microsoft.com/office/drawing/2014/main" id="{AB86E889-728E-4689-A53C-BDDD9ABCA002}"/>
                </a:ext>
              </a:extLst>
            </p:cNvPr>
            <p:cNvSpPr/>
            <p:nvPr/>
          </p:nvSpPr>
          <p:spPr>
            <a:xfrm>
              <a:off x="7214340" y="4019893"/>
              <a:ext cx="45720" cy="41275"/>
            </a:xfrm>
            <a:custGeom>
              <a:avLst/>
              <a:gdLst/>
              <a:ahLst/>
              <a:cxnLst/>
              <a:rect l="l" t="t" r="r" b="b"/>
              <a:pathLst>
                <a:path w="45720" h="41275">
                  <a:moveTo>
                    <a:pt x="0" y="40935"/>
                  </a:moveTo>
                  <a:lnTo>
                    <a:pt x="45368" y="40935"/>
                  </a:lnTo>
                  <a:lnTo>
                    <a:pt x="4536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8" name="object 105">
              <a:extLst>
                <a:ext uri="{FF2B5EF4-FFF2-40B4-BE49-F238E27FC236}">
                  <a16:creationId xmlns:a16="http://schemas.microsoft.com/office/drawing/2014/main" id="{8C279F43-0798-4D81-92A9-8D3348BE99A2}"/>
                </a:ext>
              </a:extLst>
            </p:cNvPr>
            <p:cNvSpPr/>
            <p:nvPr/>
          </p:nvSpPr>
          <p:spPr>
            <a:xfrm>
              <a:off x="7027209" y="3995037"/>
              <a:ext cx="107950" cy="0"/>
            </a:xfrm>
            <a:custGeom>
              <a:avLst/>
              <a:gdLst/>
              <a:ahLst/>
              <a:cxnLst/>
              <a:rect l="l" t="t" r="r" b="b"/>
              <a:pathLst>
                <a:path w="107950">
                  <a:moveTo>
                    <a:pt x="0" y="0"/>
                  </a:moveTo>
                  <a:lnTo>
                    <a:pt x="107738" y="0"/>
                  </a:lnTo>
                </a:path>
              </a:pathLst>
            </a:custGeom>
            <a:ln w="40935">
              <a:solidFill>
                <a:srgbClr val="D3972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9" name="object 106">
              <a:extLst>
                <a:ext uri="{FF2B5EF4-FFF2-40B4-BE49-F238E27FC236}">
                  <a16:creationId xmlns:a16="http://schemas.microsoft.com/office/drawing/2014/main" id="{A94A53B0-554E-4D1D-BC6E-3FF8CC095694}"/>
                </a:ext>
              </a:extLst>
            </p:cNvPr>
            <p:cNvSpPr/>
            <p:nvPr/>
          </p:nvSpPr>
          <p:spPr>
            <a:xfrm>
              <a:off x="7185978" y="3995037"/>
              <a:ext cx="45720" cy="0"/>
            </a:xfrm>
            <a:custGeom>
              <a:avLst/>
              <a:gdLst/>
              <a:ahLst/>
              <a:cxnLst/>
              <a:rect l="l" t="t" r="r" b="b"/>
              <a:pathLst>
                <a:path w="45720">
                  <a:moveTo>
                    <a:pt x="0" y="0"/>
                  </a:moveTo>
                  <a:lnTo>
                    <a:pt x="45368" y="0"/>
                  </a:lnTo>
                </a:path>
              </a:pathLst>
            </a:custGeom>
            <a:ln w="40935">
              <a:solidFill>
                <a:srgbClr val="FFE27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0" name="object 107">
              <a:extLst>
                <a:ext uri="{FF2B5EF4-FFF2-40B4-BE49-F238E27FC236}">
                  <a16:creationId xmlns:a16="http://schemas.microsoft.com/office/drawing/2014/main" id="{EC59C450-0AF4-4A23-82E9-896E7764D805}"/>
                </a:ext>
              </a:extLst>
            </p:cNvPr>
            <p:cNvSpPr/>
            <p:nvPr/>
          </p:nvSpPr>
          <p:spPr>
            <a:xfrm>
              <a:off x="7424149" y="4578668"/>
              <a:ext cx="233045" cy="0"/>
            </a:xfrm>
            <a:custGeom>
              <a:avLst/>
              <a:gdLst/>
              <a:ahLst/>
              <a:cxnLst/>
              <a:rect l="l" t="t" r="r" b="b"/>
              <a:pathLst>
                <a:path w="233045">
                  <a:moveTo>
                    <a:pt x="0" y="0"/>
                  </a:moveTo>
                  <a:lnTo>
                    <a:pt x="232487" y="0"/>
                  </a:lnTo>
                </a:path>
              </a:pathLst>
            </a:custGeom>
            <a:ln w="40935">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1" name="object 108">
              <a:extLst>
                <a:ext uri="{FF2B5EF4-FFF2-40B4-BE49-F238E27FC236}">
                  <a16:creationId xmlns:a16="http://schemas.microsoft.com/office/drawing/2014/main" id="{C9BDB422-C773-4CF8-9F89-7C76F3FC8EDE}"/>
                </a:ext>
              </a:extLst>
            </p:cNvPr>
            <p:cNvSpPr/>
            <p:nvPr/>
          </p:nvSpPr>
          <p:spPr>
            <a:xfrm>
              <a:off x="7424149" y="4558207"/>
              <a:ext cx="107950" cy="35560"/>
            </a:xfrm>
            <a:custGeom>
              <a:avLst/>
              <a:gdLst/>
              <a:ahLst/>
              <a:cxnLst/>
              <a:rect l="l" t="t" r="r" b="b"/>
              <a:pathLst>
                <a:path w="107950" h="35560">
                  <a:moveTo>
                    <a:pt x="0" y="35268"/>
                  </a:moveTo>
                  <a:lnTo>
                    <a:pt x="107738" y="35268"/>
                  </a:lnTo>
                  <a:lnTo>
                    <a:pt x="107738" y="0"/>
                  </a:lnTo>
                  <a:lnTo>
                    <a:pt x="0" y="0"/>
                  </a:lnTo>
                  <a:lnTo>
                    <a:pt x="0" y="35268"/>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2" name="object 109">
              <a:extLst>
                <a:ext uri="{FF2B5EF4-FFF2-40B4-BE49-F238E27FC236}">
                  <a16:creationId xmlns:a16="http://schemas.microsoft.com/office/drawing/2014/main" id="{03B51CC8-6C5A-4B8B-AAA5-AEBFF381EF2B}"/>
                </a:ext>
              </a:extLst>
            </p:cNvPr>
            <p:cNvSpPr/>
            <p:nvPr/>
          </p:nvSpPr>
          <p:spPr>
            <a:xfrm>
              <a:off x="7577252" y="4558836"/>
              <a:ext cx="28575" cy="40005"/>
            </a:xfrm>
            <a:custGeom>
              <a:avLst/>
              <a:gdLst/>
              <a:ahLst/>
              <a:cxnLst/>
              <a:rect l="l" t="t" r="r" b="b"/>
              <a:pathLst>
                <a:path w="28575" h="40004">
                  <a:moveTo>
                    <a:pt x="0" y="19832"/>
                  </a:moveTo>
                  <a:lnTo>
                    <a:pt x="28352" y="19832"/>
                  </a:lnTo>
                </a:path>
              </a:pathLst>
            </a:custGeom>
            <a:ln w="40935">
              <a:solidFill>
                <a:srgbClr val="FFE27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3" name="object 110">
              <a:extLst>
                <a:ext uri="{FF2B5EF4-FFF2-40B4-BE49-F238E27FC236}">
                  <a16:creationId xmlns:a16="http://schemas.microsoft.com/office/drawing/2014/main" id="{FF5B105C-374B-4FC0-8CB0-A6039FAB69CF}"/>
                </a:ext>
              </a:extLst>
            </p:cNvPr>
            <p:cNvSpPr/>
            <p:nvPr/>
          </p:nvSpPr>
          <p:spPr>
            <a:xfrm>
              <a:off x="7611279" y="4595988"/>
              <a:ext cx="17145" cy="0"/>
            </a:xfrm>
            <a:custGeom>
              <a:avLst/>
              <a:gdLst/>
              <a:ahLst/>
              <a:cxnLst/>
              <a:rect l="l" t="t" r="r" b="b"/>
              <a:pathLst>
                <a:path w="17145">
                  <a:moveTo>
                    <a:pt x="0" y="0"/>
                  </a:moveTo>
                  <a:lnTo>
                    <a:pt x="17011" y="0"/>
                  </a:lnTo>
                </a:path>
              </a:pathLst>
            </a:custGeom>
            <a:ln w="40935">
              <a:solidFill>
                <a:srgbClr val="FFCF4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4" name="object 111">
              <a:extLst>
                <a:ext uri="{FF2B5EF4-FFF2-40B4-BE49-F238E27FC236}">
                  <a16:creationId xmlns:a16="http://schemas.microsoft.com/office/drawing/2014/main" id="{DDEB6C1C-AD69-4A48-8E08-8BCF0C6CCB65}"/>
                </a:ext>
              </a:extLst>
            </p:cNvPr>
            <p:cNvSpPr/>
            <p:nvPr/>
          </p:nvSpPr>
          <p:spPr>
            <a:xfrm>
              <a:off x="7424149" y="4533344"/>
              <a:ext cx="159385" cy="0"/>
            </a:xfrm>
            <a:custGeom>
              <a:avLst/>
              <a:gdLst/>
              <a:ahLst/>
              <a:cxnLst/>
              <a:rect l="l" t="t" r="r" b="b"/>
              <a:pathLst>
                <a:path w="159384">
                  <a:moveTo>
                    <a:pt x="0" y="0"/>
                  </a:moveTo>
                  <a:lnTo>
                    <a:pt x="158767" y="0"/>
                  </a:lnTo>
                </a:path>
              </a:pathLst>
            </a:custGeom>
            <a:ln w="40935">
              <a:solidFill>
                <a:srgbClr val="EBB71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5" name="object 112">
              <a:extLst>
                <a:ext uri="{FF2B5EF4-FFF2-40B4-BE49-F238E27FC236}">
                  <a16:creationId xmlns:a16="http://schemas.microsoft.com/office/drawing/2014/main" id="{E893E2AB-5174-47C1-8C27-DEC74D5C7D33}"/>
                </a:ext>
              </a:extLst>
            </p:cNvPr>
            <p:cNvSpPr/>
            <p:nvPr/>
          </p:nvSpPr>
          <p:spPr>
            <a:xfrm>
              <a:off x="7424149" y="4512876"/>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6" name="object 113">
              <a:extLst>
                <a:ext uri="{FF2B5EF4-FFF2-40B4-BE49-F238E27FC236}">
                  <a16:creationId xmlns:a16="http://schemas.microsoft.com/office/drawing/2014/main" id="{A45D0841-BE5D-4EA0-BD30-DFF150BB1860}"/>
                </a:ext>
              </a:extLst>
            </p:cNvPr>
            <p:cNvSpPr/>
            <p:nvPr/>
          </p:nvSpPr>
          <p:spPr>
            <a:xfrm>
              <a:off x="7580084" y="4512876"/>
              <a:ext cx="0" cy="41275"/>
            </a:xfrm>
            <a:custGeom>
              <a:avLst/>
              <a:gdLst/>
              <a:ahLst/>
              <a:cxnLst/>
              <a:rect l="l" t="t" r="r" b="b"/>
              <a:pathLst>
                <a:path h="41275">
                  <a:moveTo>
                    <a:pt x="0" y="0"/>
                  </a:moveTo>
                  <a:lnTo>
                    <a:pt x="0" y="40935"/>
                  </a:lnTo>
                </a:path>
              </a:pathLst>
            </a:custGeom>
            <a:ln w="40935">
              <a:solidFill>
                <a:srgbClr val="FFE27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7" name="object 114">
              <a:extLst>
                <a:ext uri="{FF2B5EF4-FFF2-40B4-BE49-F238E27FC236}">
                  <a16:creationId xmlns:a16="http://schemas.microsoft.com/office/drawing/2014/main" id="{140FEE2F-D69C-4429-8702-5AF660313D52}"/>
                </a:ext>
              </a:extLst>
            </p:cNvPr>
            <p:cNvSpPr/>
            <p:nvPr/>
          </p:nvSpPr>
          <p:spPr>
            <a:xfrm>
              <a:off x="7424149" y="4461886"/>
              <a:ext cx="233045" cy="46990"/>
            </a:xfrm>
            <a:custGeom>
              <a:avLst/>
              <a:gdLst/>
              <a:ahLst/>
              <a:cxnLst/>
              <a:rect l="l" t="t" r="r" b="b"/>
              <a:pathLst>
                <a:path w="233045" h="46989">
                  <a:moveTo>
                    <a:pt x="0" y="46601"/>
                  </a:moveTo>
                  <a:lnTo>
                    <a:pt x="232487" y="46601"/>
                  </a:lnTo>
                  <a:lnTo>
                    <a:pt x="232487" y="0"/>
                  </a:lnTo>
                  <a:lnTo>
                    <a:pt x="0" y="0"/>
                  </a:lnTo>
                  <a:lnTo>
                    <a:pt x="0" y="46601"/>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8" name="object 115">
              <a:extLst>
                <a:ext uri="{FF2B5EF4-FFF2-40B4-BE49-F238E27FC236}">
                  <a16:creationId xmlns:a16="http://schemas.microsoft.com/office/drawing/2014/main" id="{EEEF3A12-805E-4AD0-817D-5B8596CBF0BE}"/>
                </a:ext>
              </a:extLst>
            </p:cNvPr>
            <p:cNvSpPr/>
            <p:nvPr/>
          </p:nvSpPr>
          <p:spPr>
            <a:xfrm>
              <a:off x="7424149" y="4461886"/>
              <a:ext cx="107950" cy="46990"/>
            </a:xfrm>
            <a:custGeom>
              <a:avLst/>
              <a:gdLst/>
              <a:ahLst/>
              <a:cxnLst/>
              <a:rect l="l" t="t" r="r" b="b"/>
              <a:pathLst>
                <a:path w="107950" h="46989">
                  <a:moveTo>
                    <a:pt x="0" y="46601"/>
                  </a:moveTo>
                  <a:lnTo>
                    <a:pt x="107738" y="46601"/>
                  </a:lnTo>
                  <a:lnTo>
                    <a:pt x="107738" y="0"/>
                  </a:lnTo>
                  <a:lnTo>
                    <a:pt x="0" y="0"/>
                  </a:lnTo>
                  <a:lnTo>
                    <a:pt x="0" y="46601"/>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9" name="object 116">
              <a:extLst>
                <a:ext uri="{FF2B5EF4-FFF2-40B4-BE49-F238E27FC236}">
                  <a16:creationId xmlns:a16="http://schemas.microsoft.com/office/drawing/2014/main" id="{5C3A48B9-2F41-4DE7-8810-F769031CB997}"/>
                </a:ext>
              </a:extLst>
            </p:cNvPr>
            <p:cNvSpPr/>
            <p:nvPr/>
          </p:nvSpPr>
          <p:spPr>
            <a:xfrm>
              <a:off x="7577252" y="4461886"/>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0" name="object 117">
              <a:extLst>
                <a:ext uri="{FF2B5EF4-FFF2-40B4-BE49-F238E27FC236}">
                  <a16:creationId xmlns:a16="http://schemas.microsoft.com/office/drawing/2014/main" id="{442BC275-C817-4A37-A7F7-B6775A70B537}"/>
                </a:ext>
              </a:extLst>
            </p:cNvPr>
            <p:cNvSpPr/>
            <p:nvPr/>
          </p:nvSpPr>
          <p:spPr>
            <a:xfrm>
              <a:off x="7424149" y="4416548"/>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1" name="object 118">
              <a:extLst>
                <a:ext uri="{FF2B5EF4-FFF2-40B4-BE49-F238E27FC236}">
                  <a16:creationId xmlns:a16="http://schemas.microsoft.com/office/drawing/2014/main" id="{D69450DB-C199-44F6-AE41-E34249CC2409}"/>
                </a:ext>
              </a:extLst>
            </p:cNvPr>
            <p:cNvSpPr/>
            <p:nvPr/>
          </p:nvSpPr>
          <p:spPr>
            <a:xfrm>
              <a:off x="7424149" y="4416548"/>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2" name="object 119">
              <a:extLst>
                <a:ext uri="{FF2B5EF4-FFF2-40B4-BE49-F238E27FC236}">
                  <a16:creationId xmlns:a16="http://schemas.microsoft.com/office/drawing/2014/main" id="{F52BF4F4-E71D-4B7A-87C0-3206C15F6F6C}"/>
                </a:ext>
              </a:extLst>
            </p:cNvPr>
            <p:cNvSpPr/>
            <p:nvPr/>
          </p:nvSpPr>
          <p:spPr>
            <a:xfrm>
              <a:off x="7577252" y="4416548"/>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3" name="object 120">
              <a:extLst>
                <a:ext uri="{FF2B5EF4-FFF2-40B4-BE49-F238E27FC236}">
                  <a16:creationId xmlns:a16="http://schemas.microsoft.com/office/drawing/2014/main" id="{9FD7834D-4627-458A-A7C1-2F3B67858BA4}"/>
                </a:ext>
              </a:extLst>
            </p:cNvPr>
            <p:cNvSpPr/>
            <p:nvPr/>
          </p:nvSpPr>
          <p:spPr>
            <a:xfrm>
              <a:off x="7424149" y="4371223"/>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4" name="object 121">
              <a:extLst>
                <a:ext uri="{FF2B5EF4-FFF2-40B4-BE49-F238E27FC236}">
                  <a16:creationId xmlns:a16="http://schemas.microsoft.com/office/drawing/2014/main" id="{438F0526-560D-46D4-9B02-A6401E776AD9}"/>
                </a:ext>
              </a:extLst>
            </p:cNvPr>
            <p:cNvSpPr/>
            <p:nvPr/>
          </p:nvSpPr>
          <p:spPr>
            <a:xfrm>
              <a:off x="7424149" y="4371223"/>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5" name="object 122">
              <a:extLst>
                <a:ext uri="{FF2B5EF4-FFF2-40B4-BE49-F238E27FC236}">
                  <a16:creationId xmlns:a16="http://schemas.microsoft.com/office/drawing/2014/main" id="{42974A56-771B-42D0-ADB4-BFE6E04039D3}"/>
                </a:ext>
              </a:extLst>
            </p:cNvPr>
            <p:cNvSpPr/>
            <p:nvPr/>
          </p:nvSpPr>
          <p:spPr>
            <a:xfrm>
              <a:off x="7577252" y="4371223"/>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6" name="object 123">
              <a:extLst>
                <a:ext uri="{FF2B5EF4-FFF2-40B4-BE49-F238E27FC236}">
                  <a16:creationId xmlns:a16="http://schemas.microsoft.com/office/drawing/2014/main" id="{AEA81FBD-3993-419D-82DE-3482BF2C7B88}"/>
                </a:ext>
              </a:extLst>
            </p:cNvPr>
            <p:cNvSpPr/>
            <p:nvPr/>
          </p:nvSpPr>
          <p:spPr>
            <a:xfrm>
              <a:off x="7424149" y="4320214"/>
              <a:ext cx="233045" cy="46990"/>
            </a:xfrm>
            <a:custGeom>
              <a:avLst/>
              <a:gdLst/>
              <a:ahLst/>
              <a:cxnLst/>
              <a:rect l="l" t="t" r="r" b="b"/>
              <a:pathLst>
                <a:path w="233045" h="46989">
                  <a:moveTo>
                    <a:pt x="0" y="46601"/>
                  </a:moveTo>
                  <a:lnTo>
                    <a:pt x="232487" y="46601"/>
                  </a:lnTo>
                  <a:lnTo>
                    <a:pt x="232487" y="0"/>
                  </a:lnTo>
                  <a:lnTo>
                    <a:pt x="0" y="0"/>
                  </a:lnTo>
                  <a:lnTo>
                    <a:pt x="0" y="46601"/>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7" name="object 124">
              <a:extLst>
                <a:ext uri="{FF2B5EF4-FFF2-40B4-BE49-F238E27FC236}">
                  <a16:creationId xmlns:a16="http://schemas.microsoft.com/office/drawing/2014/main" id="{42383AA0-4819-4D83-9D42-2D62FD8EB9E5}"/>
                </a:ext>
              </a:extLst>
            </p:cNvPr>
            <p:cNvSpPr/>
            <p:nvPr/>
          </p:nvSpPr>
          <p:spPr>
            <a:xfrm>
              <a:off x="7424149" y="4320214"/>
              <a:ext cx="107950" cy="46990"/>
            </a:xfrm>
            <a:custGeom>
              <a:avLst/>
              <a:gdLst/>
              <a:ahLst/>
              <a:cxnLst/>
              <a:rect l="l" t="t" r="r" b="b"/>
              <a:pathLst>
                <a:path w="107950" h="46989">
                  <a:moveTo>
                    <a:pt x="0" y="46601"/>
                  </a:moveTo>
                  <a:lnTo>
                    <a:pt x="107738" y="46601"/>
                  </a:lnTo>
                  <a:lnTo>
                    <a:pt x="107738" y="0"/>
                  </a:lnTo>
                  <a:lnTo>
                    <a:pt x="0" y="0"/>
                  </a:lnTo>
                  <a:lnTo>
                    <a:pt x="0" y="46601"/>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8" name="object 125">
              <a:extLst>
                <a:ext uri="{FF2B5EF4-FFF2-40B4-BE49-F238E27FC236}">
                  <a16:creationId xmlns:a16="http://schemas.microsoft.com/office/drawing/2014/main" id="{7F15DFB5-9F6F-4EF2-B195-3A6A3AEFFA0D}"/>
                </a:ext>
              </a:extLst>
            </p:cNvPr>
            <p:cNvSpPr/>
            <p:nvPr/>
          </p:nvSpPr>
          <p:spPr>
            <a:xfrm>
              <a:off x="7577252" y="4320214"/>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9" name="object 126">
              <a:extLst>
                <a:ext uri="{FF2B5EF4-FFF2-40B4-BE49-F238E27FC236}">
                  <a16:creationId xmlns:a16="http://schemas.microsoft.com/office/drawing/2014/main" id="{39503A71-D71E-4E26-BBC1-DBB73E2DFD37}"/>
                </a:ext>
              </a:extLst>
            </p:cNvPr>
            <p:cNvSpPr/>
            <p:nvPr/>
          </p:nvSpPr>
          <p:spPr>
            <a:xfrm>
              <a:off x="7424149" y="4274889"/>
              <a:ext cx="233045" cy="46990"/>
            </a:xfrm>
            <a:custGeom>
              <a:avLst/>
              <a:gdLst/>
              <a:ahLst/>
              <a:cxnLst/>
              <a:rect l="l" t="t" r="r" b="b"/>
              <a:pathLst>
                <a:path w="233045" h="46989">
                  <a:moveTo>
                    <a:pt x="0" y="46601"/>
                  </a:moveTo>
                  <a:lnTo>
                    <a:pt x="232487" y="46601"/>
                  </a:lnTo>
                  <a:lnTo>
                    <a:pt x="232487" y="0"/>
                  </a:lnTo>
                  <a:lnTo>
                    <a:pt x="0" y="0"/>
                  </a:lnTo>
                  <a:lnTo>
                    <a:pt x="0" y="46601"/>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0" name="object 127">
              <a:extLst>
                <a:ext uri="{FF2B5EF4-FFF2-40B4-BE49-F238E27FC236}">
                  <a16:creationId xmlns:a16="http://schemas.microsoft.com/office/drawing/2014/main" id="{D5DBEDD8-3CD0-4025-9C3C-0D0AE46C46C5}"/>
                </a:ext>
              </a:extLst>
            </p:cNvPr>
            <p:cNvSpPr/>
            <p:nvPr/>
          </p:nvSpPr>
          <p:spPr>
            <a:xfrm>
              <a:off x="7424149" y="4274889"/>
              <a:ext cx="107950" cy="46990"/>
            </a:xfrm>
            <a:custGeom>
              <a:avLst/>
              <a:gdLst/>
              <a:ahLst/>
              <a:cxnLst/>
              <a:rect l="l" t="t" r="r" b="b"/>
              <a:pathLst>
                <a:path w="107950" h="46989">
                  <a:moveTo>
                    <a:pt x="0" y="46601"/>
                  </a:moveTo>
                  <a:lnTo>
                    <a:pt x="107738" y="46601"/>
                  </a:lnTo>
                  <a:lnTo>
                    <a:pt x="107738" y="0"/>
                  </a:lnTo>
                  <a:lnTo>
                    <a:pt x="0" y="0"/>
                  </a:lnTo>
                  <a:lnTo>
                    <a:pt x="0" y="46601"/>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1" name="object 128">
              <a:extLst>
                <a:ext uri="{FF2B5EF4-FFF2-40B4-BE49-F238E27FC236}">
                  <a16:creationId xmlns:a16="http://schemas.microsoft.com/office/drawing/2014/main" id="{3834ECC0-519E-4C1B-9271-CC5C8358D07D}"/>
                </a:ext>
              </a:extLst>
            </p:cNvPr>
            <p:cNvSpPr/>
            <p:nvPr/>
          </p:nvSpPr>
          <p:spPr>
            <a:xfrm>
              <a:off x="7577252" y="4274889"/>
              <a:ext cx="51435" cy="46990"/>
            </a:xfrm>
            <a:custGeom>
              <a:avLst/>
              <a:gdLst/>
              <a:ahLst/>
              <a:cxnLst/>
              <a:rect l="l" t="t" r="r" b="b"/>
              <a:pathLst>
                <a:path w="51434" h="46989">
                  <a:moveTo>
                    <a:pt x="0" y="46601"/>
                  </a:moveTo>
                  <a:lnTo>
                    <a:pt x="51038" y="46601"/>
                  </a:lnTo>
                  <a:lnTo>
                    <a:pt x="51038" y="0"/>
                  </a:lnTo>
                  <a:lnTo>
                    <a:pt x="0" y="0"/>
                  </a:lnTo>
                  <a:lnTo>
                    <a:pt x="0" y="46601"/>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2" name="object 129">
              <a:extLst>
                <a:ext uri="{FF2B5EF4-FFF2-40B4-BE49-F238E27FC236}">
                  <a16:creationId xmlns:a16="http://schemas.microsoft.com/office/drawing/2014/main" id="{9CD2B247-45A8-4C75-8129-3C2A0DB8D24C}"/>
                </a:ext>
              </a:extLst>
            </p:cNvPr>
            <p:cNvSpPr/>
            <p:nvPr/>
          </p:nvSpPr>
          <p:spPr>
            <a:xfrm>
              <a:off x="7424149" y="4229552"/>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3" name="object 130">
              <a:extLst>
                <a:ext uri="{FF2B5EF4-FFF2-40B4-BE49-F238E27FC236}">
                  <a16:creationId xmlns:a16="http://schemas.microsoft.com/office/drawing/2014/main" id="{3889D49F-B56B-4B97-87C9-94A1D3A372A2}"/>
                </a:ext>
              </a:extLst>
            </p:cNvPr>
            <p:cNvSpPr/>
            <p:nvPr/>
          </p:nvSpPr>
          <p:spPr>
            <a:xfrm>
              <a:off x="7424149" y="4229552"/>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2992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4" name="object 131">
              <a:extLst>
                <a:ext uri="{FF2B5EF4-FFF2-40B4-BE49-F238E27FC236}">
                  <a16:creationId xmlns:a16="http://schemas.microsoft.com/office/drawing/2014/main" id="{DCD9A8FA-BB60-4C20-B63B-EF716F46CB33}"/>
                </a:ext>
              </a:extLst>
            </p:cNvPr>
            <p:cNvSpPr/>
            <p:nvPr/>
          </p:nvSpPr>
          <p:spPr>
            <a:xfrm>
              <a:off x="7577252" y="4229552"/>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5" name="object 132">
              <a:extLst>
                <a:ext uri="{FF2B5EF4-FFF2-40B4-BE49-F238E27FC236}">
                  <a16:creationId xmlns:a16="http://schemas.microsoft.com/office/drawing/2014/main" id="{28B646A7-AB12-4B0F-95DA-01CF83AF9E17}"/>
                </a:ext>
              </a:extLst>
            </p:cNvPr>
            <p:cNvSpPr/>
            <p:nvPr/>
          </p:nvSpPr>
          <p:spPr>
            <a:xfrm>
              <a:off x="7424149" y="4184229"/>
              <a:ext cx="107950" cy="41275"/>
            </a:xfrm>
            <a:custGeom>
              <a:avLst/>
              <a:gdLst/>
              <a:ahLst/>
              <a:cxnLst/>
              <a:rect l="l" t="t" r="r" b="b"/>
              <a:pathLst>
                <a:path w="107950" h="41275">
                  <a:moveTo>
                    <a:pt x="0" y="40933"/>
                  </a:moveTo>
                  <a:lnTo>
                    <a:pt x="107727" y="40933"/>
                  </a:lnTo>
                  <a:lnTo>
                    <a:pt x="107727" y="0"/>
                  </a:lnTo>
                  <a:lnTo>
                    <a:pt x="0" y="0"/>
                  </a:lnTo>
                  <a:lnTo>
                    <a:pt x="0" y="40933"/>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6" name="object 133">
              <a:extLst>
                <a:ext uri="{FF2B5EF4-FFF2-40B4-BE49-F238E27FC236}">
                  <a16:creationId xmlns:a16="http://schemas.microsoft.com/office/drawing/2014/main" id="{2F8FAE0F-ED88-46A1-87D4-87B9E65840CB}"/>
                </a:ext>
              </a:extLst>
            </p:cNvPr>
            <p:cNvSpPr/>
            <p:nvPr/>
          </p:nvSpPr>
          <p:spPr>
            <a:xfrm>
              <a:off x="7577252" y="4184227"/>
              <a:ext cx="51435" cy="41275"/>
            </a:xfrm>
            <a:custGeom>
              <a:avLst/>
              <a:gdLst/>
              <a:ahLst/>
              <a:cxnLst/>
              <a:rect l="l" t="t" r="r" b="b"/>
              <a:pathLst>
                <a:path w="51434" h="41275">
                  <a:moveTo>
                    <a:pt x="0" y="40935"/>
                  </a:moveTo>
                  <a:lnTo>
                    <a:pt x="51038" y="40935"/>
                  </a:lnTo>
                  <a:lnTo>
                    <a:pt x="5103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7" name="object 134">
              <a:extLst>
                <a:ext uri="{FF2B5EF4-FFF2-40B4-BE49-F238E27FC236}">
                  <a16:creationId xmlns:a16="http://schemas.microsoft.com/office/drawing/2014/main" id="{7E266FF9-CE97-4249-A0FB-684FDB08AC79}"/>
                </a:ext>
              </a:extLst>
            </p:cNvPr>
            <p:cNvSpPr/>
            <p:nvPr/>
          </p:nvSpPr>
          <p:spPr>
            <a:xfrm>
              <a:off x="7787061" y="4366183"/>
              <a:ext cx="215900" cy="170180"/>
            </a:xfrm>
            <a:custGeom>
              <a:avLst/>
              <a:gdLst/>
              <a:ahLst/>
              <a:cxnLst/>
              <a:rect l="l" t="t" r="r" b="b"/>
              <a:pathLst>
                <a:path w="215900" h="170179">
                  <a:moveTo>
                    <a:pt x="0" y="169992"/>
                  </a:moveTo>
                  <a:lnTo>
                    <a:pt x="215473" y="169992"/>
                  </a:lnTo>
                  <a:lnTo>
                    <a:pt x="215473" y="0"/>
                  </a:lnTo>
                  <a:lnTo>
                    <a:pt x="0" y="0"/>
                  </a:lnTo>
                  <a:lnTo>
                    <a:pt x="0" y="169992"/>
                  </a:lnTo>
                  <a:close/>
                </a:path>
              </a:pathLst>
            </a:custGeom>
            <a:solidFill>
              <a:srgbClr val="A7512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8" name="object 135">
              <a:extLst>
                <a:ext uri="{FF2B5EF4-FFF2-40B4-BE49-F238E27FC236}">
                  <a16:creationId xmlns:a16="http://schemas.microsoft.com/office/drawing/2014/main" id="{B6501939-73BF-4A66-B0E8-C16E941A297A}"/>
                </a:ext>
              </a:extLst>
            </p:cNvPr>
            <p:cNvSpPr/>
            <p:nvPr/>
          </p:nvSpPr>
          <p:spPr>
            <a:xfrm>
              <a:off x="7775712" y="4456211"/>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39" name="object 136">
              <a:extLst>
                <a:ext uri="{FF2B5EF4-FFF2-40B4-BE49-F238E27FC236}">
                  <a16:creationId xmlns:a16="http://schemas.microsoft.com/office/drawing/2014/main" id="{D2A94043-D699-4856-B1AB-F051BB87058C}"/>
                </a:ext>
              </a:extLst>
            </p:cNvPr>
            <p:cNvSpPr/>
            <p:nvPr/>
          </p:nvSpPr>
          <p:spPr>
            <a:xfrm>
              <a:off x="7775712" y="4456213"/>
              <a:ext cx="107950" cy="29845"/>
            </a:xfrm>
            <a:custGeom>
              <a:avLst/>
              <a:gdLst/>
              <a:ahLst/>
              <a:cxnLst/>
              <a:rect l="l" t="t" r="r" b="b"/>
              <a:pathLst>
                <a:path w="107950" h="29845">
                  <a:moveTo>
                    <a:pt x="0" y="29612"/>
                  </a:moveTo>
                  <a:lnTo>
                    <a:pt x="107746" y="29612"/>
                  </a:lnTo>
                  <a:lnTo>
                    <a:pt x="107746" y="0"/>
                  </a:lnTo>
                  <a:lnTo>
                    <a:pt x="0" y="0"/>
                  </a:lnTo>
                  <a:lnTo>
                    <a:pt x="0" y="29612"/>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0" name="object 137">
              <a:extLst>
                <a:ext uri="{FF2B5EF4-FFF2-40B4-BE49-F238E27FC236}">
                  <a16:creationId xmlns:a16="http://schemas.microsoft.com/office/drawing/2014/main" id="{06D42229-7CC7-43BC-A5C1-162099AB5003}"/>
                </a:ext>
              </a:extLst>
            </p:cNvPr>
            <p:cNvSpPr/>
            <p:nvPr/>
          </p:nvSpPr>
          <p:spPr>
            <a:xfrm>
              <a:off x="7934499" y="4456211"/>
              <a:ext cx="45720" cy="41275"/>
            </a:xfrm>
            <a:custGeom>
              <a:avLst/>
              <a:gdLst/>
              <a:ahLst/>
              <a:cxnLst/>
              <a:rect l="l" t="t" r="r" b="b"/>
              <a:pathLst>
                <a:path w="45720" h="41275">
                  <a:moveTo>
                    <a:pt x="0" y="40935"/>
                  </a:moveTo>
                  <a:lnTo>
                    <a:pt x="45348" y="40935"/>
                  </a:lnTo>
                  <a:lnTo>
                    <a:pt x="4534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1" name="object 138">
              <a:extLst>
                <a:ext uri="{FF2B5EF4-FFF2-40B4-BE49-F238E27FC236}">
                  <a16:creationId xmlns:a16="http://schemas.microsoft.com/office/drawing/2014/main" id="{73B97A89-9A17-4D93-9327-0E696F6D581A}"/>
                </a:ext>
              </a:extLst>
            </p:cNvPr>
            <p:cNvSpPr/>
            <p:nvPr/>
          </p:nvSpPr>
          <p:spPr>
            <a:xfrm>
              <a:off x="7775712" y="4410887"/>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2" name="object 139">
              <a:extLst>
                <a:ext uri="{FF2B5EF4-FFF2-40B4-BE49-F238E27FC236}">
                  <a16:creationId xmlns:a16="http://schemas.microsoft.com/office/drawing/2014/main" id="{5A007D09-8DDE-4048-A3F0-8B71DE19A7F3}"/>
                </a:ext>
              </a:extLst>
            </p:cNvPr>
            <p:cNvSpPr/>
            <p:nvPr/>
          </p:nvSpPr>
          <p:spPr>
            <a:xfrm>
              <a:off x="7775712" y="4410887"/>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3" name="object 140">
              <a:extLst>
                <a:ext uri="{FF2B5EF4-FFF2-40B4-BE49-F238E27FC236}">
                  <a16:creationId xmlns:a16="http://schemas.microsoft.com/office/drawing/2014/main" id="{B1CAA1FB-5651-40D9-B31E-C3084BC4D2D9}"/>
                </a:ext>
              </a:extLst>
            </p:cNvPr>
            <p:cNvSpPr/>
            <p:nvPr/>
          </p:nvSpPr>
          <p:spPr>
            <a:xfrm>
              <a:off x="7934499" y="4410887"/>
              <a:ext cx="45720" cy="41275"/>
            </a:xfrm>
            <a:custGeom>
              <a:avLst/>
              <a:gdLst/>
              <a:ahLst/>
              <a:cxnLst/>
              <a:rect l="l" t="t" r="r" b="b"/>
              <a:pathLst>
                <a:path w="45720" h="41275">
                  <a:moveTo>
                    <a:pt x="0" y="40935"/>
                  </a:moveTo>
                  <a:lnTo>
                    <a:pt x="45348" y="40935"/>
                  </a:lnTo>
                  <a:lnTo>
                    <a:pt x="4534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4" name="object 141">
              <a:extLst>
                <a:ext uri="{FF2B5EF4-FFF2-40B4-BE49-F238E27FC236}">
                  <a16:creationId xmlns:a16="http://schemas.microsoft.com/office/drawing/2014/main" id="{E8E2C6D8-B582-4486-A9E0-9B7EA0A96950}"/>
                </a:ext>
              </a:extLst>
            </p:cNvPr>
            <p:cNvSpPr/>
            <p:nvPr/>
          </p:nvSpPr>
          <p:spPr>
            <a:xfrm>
              <a:off x="7775712" y="4371223"/>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5" name="object 142">
              <a:extLst>
                <a:ext uri="{FF2B5EF4-FFF2-40B4-BE49-F238E27FC236}">
                  <a16:creationId xmlns:a16="http://schemas.microsoft.com/office/drawing/2014/main" id="{47925AFB-8CF7-49A6-9A93-085A39B0F083}"/>
                </a:ext>
              </a:extLst>
            </p:cNvPr>
            <p:cNvSpPr/>
            <p:nvPr/>
          </p:nvSpPr>
          <p:spPr>
            <a:xfrm>
              <a:off x="7775712" y="4371223"/>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6" name="object 143">
              <a:extLst>
                <a:ext uri="{FF2B5EF4-FFF2-40B4-BE49-F238E27FC236}">
                  <a16:creationId xmlns:a16="http://schemas.microsoft.com/office/drawing/2014/main" id="{D9A99ED5-2DD3-4EAA-A42D-4CBCB29C3278}"/>
                </a:ext>
              </a:extLst>
            </p:cNvPr>
            <p:cNvSpPr/>
            <p:nvPr/>
          </p:nvSpPr>
          <p:spPr>
            <a:xfrm>
              <a:off x="7934499" y="4371223"/>
              <a:ext cx="45720" cy="41275"/>
            </a:xfrm>
            <a:custGeom>
              <a:avLst/>
              <a:gdLst/>
              <a:ahLst/>
              <a:cxnLst/>
              <a:rect l="l" t="t" r="r" b="b"/>
              <a:pathLst>
                <a:path w="45720" h="41275">
                  <a:moveTo>
                    <a:pt x="0" y="40935"/>
                  </a:moveTo>
                  <a:lnTo>
                    <a:pt x="45348" y="40935"/>
                  </a:lnTo>
                  <a:lnTo>
                    <a:pt x="4534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7" name="object 144">
              <a:extLst>
                <a:ext uri="{FF2B5EF4-FFF2-40B4-BE49-F238E27FC236}">
                  <a16:creationId xmlns:a16="http://schemas.microsoft.com/office/drawing/2014/main" id="{FC114F75-E467-47FE-8937-667F538131CA}"/>
                </a:ext>
              </a:extLst>
            </p:cNvPr>
            <p:cNvSpPr/>
            <p:nvPr/>
          </p:nvSpPr>
          <p:spPr>
            <a:xfrm>
              <a:off x="7775712" y="4325880"/>
              <a:ext cx="233045" cy="41275"/>
            </a:xfrm>
            <a:custGeom>
              <a:avLst/>
              <a:gdLst/>
              <a:ahLst/>
              <a:cxnLst/>
              <a:rect l="l" t="t" r="r" b="b"/>
              <a:pathLst>
                <a:path w="233045" h="41275">
                  <a:moveTo>
                    <a:pt x="0" y="40935"/>
                  </a:moveTo>
                  <a:lnTo>
                    <a:pt x="232487" y="40935"/>
                  </a:lnTo>
                  <a:lnTo>
                    <a:pt x="232487" y="0"/>
                  </a:lnTo>
                  <a:lnTo>
                    <a:pt x="0" y="0"/>
                  </a:lnTo>
                  <a:lnTo>
                    <a:pt x="0" y="40935"/>
                  </a:lnTo>
                  <a:close/>
                </a:path>
              </a:pathLst>
            </a:custGeom>
            <a:solidFill>
              <a:srgbClr val="EBB71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8" name="object 145">
              <a:extLst>
                <a:ext uri="{FF2B5EF4-FFF2-40B4-BE49-F238E27FC236}">
                  <a16:creationId xmlns:a16="http://schemas.microsoft.com/office/drawing/2014/main" id="{022209AF-0378-4AD9-AA71-B9EAF71B6887}"/>
                </a:ext>
              </a:extLst>
            </p:cNvPr>
            <p:cNvSpPr/>
            <p:nvPr/>
          </p:nvSpPr>
          <p:spPr>
            <a:xfrm>
              <a:off x="7775712" y="4325880"/>
              <a:ext cx="107950" cy="41275"/>
            </a:xfrm>
            <a:custGeom>
              <a:avLst/>
              <a:gdLst/>
              <a:ahLst/>
              <a:cxnLst/>
              <a:rect l="l" t="t" r="r" b="b"/>
              <a:pathLst>
                <a:path w="107950" h="41275">
                  <a:moveTo>
                    <a:pt x="0" y="40935"/>
                  </a:moveTo>
                  <a:lnTo>
                    <a:pt x="107738" y="40935"/>
                  </a:lnTo>
                  <a:lnTo>
                    <a:pt x="107738" y="0"/>
                  </a:lnTo>
                  <a:lnTo>
                    <a:pt x="0" y="0"/>
                  </a:lnTo>
                  <a:lnTo>
                    <a:pt x="0" y="40935"/>
                  </a:lnTo>
                  <a:close/>
                </a:path>
              </a:pathLst>
            </a:custGeom>
            <a:solidFill>
              <a:srgbClr val="D39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49" name="object 146">
              <a:extLst>
                <a:ext uri="{FF2B5EF4-FFF2-40B4-BE49-F238E27FC236}">
                  <a16:creationId xmlns:a16="http://schemas.microsoft.com/office/drawing/2014/main" id="{B6DADAD2-25BE-4E92-9CBB-E3F1F39FA096}"/>
                </a:ext>
              </a:extLst>
            </p:cNvPr>
            <p:cNvSpPr/>
            <p:nvPr/>
          </p:nvSpPr>
          <p:spPr>
            <a:xfrm>
              <a:off x="7934499" y="4325880"/>
              <a:ext cx="45720" cy="41275"/>
            </a:xfrm>
            <a:custGeom>
              <a:avLst/>
              <a:gdLst/>
              <a:ahLst/>
              <a:cxnLst/>
              <a:rect l="l" t="t" r="r" b="b"/>
              <a:pathLst>
                <a:path w="45720" h="41275">
                  <a:moveTo>
                    <a:pt x="0" y="40935"/>
                  </a:moveTo>
                  <a:lnTo>
                    <a:pt x="45348" y="40935"/>
                  </a:lnTo>
                  <a:lnTo>
                    <a:pt x="45348" y="0"/>
                  </a:lnTo>
                  <a:lnTo>
                    <a:pt x="0" y="0"/>
                  </a:lnTo>
                  <a:lnTo>
                    <a:pt x="0" y="40935"/>
                  </a:lnTo>
                  <a:close/>
                </a:path>
              </a:pathLst>
            </a:custGeom>
            <a:solidFill>
              <a:srgbClr val="FFE2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0" name="object 147">
              <a:extLst>
                <a:ext uri="{FF2B5EF4-FFF2-40B4-BE49-F238E27FC236}">
                  <a16:creationId xmlns:a16="http://schemas.microsoft.com/office/drawing/2014/main" id="{DB52386C-48FD-41FE-BE1A-F006533D896A}"/>
                </a:ext>
              </a:extLst>
            </p:cNvPr>
            <p:cNvSpPr/>
            <p:nvPr/>
          </p:nvSpPr>
          <p:spPr>
            <a:xfrm>
              <a:off x="6698325" y="4593158"/>
              <a:ext cx="233045" cy="0"/>
            </a:xfrm>
            <a:custGeom>
              <a:avLst/>
              <a:gdLst/>
              <a:ahLst/>
              <a:cxnLst/>
              <a:rect l="l" t="t" r="r" b="b"/>
              <a:pathLst>
                <a:path w="233045">
                  <a:moveTo>
                    <a:pt x="0" y="0"/>
                  </a:moveTo>
                  <a:lnTo>
                    <a:pt x="232487" y="0"/>
                  </a:lnTo>
                </a:path>
              </a:pathLst>
            </a:custGeom>
            <a:ln w="40935">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1" name="object 148">
              <a:extLst>
                <a:ext uri="{FF2B5EF4-FFF2-40B4-BE49-F238E27FC236}">
                  <a16:creationId xmlns:a16="http://schemas.microsoft.com/office/drawing/2014/main" id="{DD66D229-862A-4939-A4AE-D7753C7AEC64}"/>
                </a:ext>
              </a:extLst>
            </p:cNvPr>
            <p:cNvSpPr/>
            <p:nvPr/>
          </p:nvSpPr>
          <p:spPr>
            <a:xfrm>
              <a:off x="6857093" y="4593158"/>
              <a:ext cx="45720" cy="0"/>
            </a:xfrm>
            <a:custGeom>
              <a:avLst/>
              <a:gdLst/>
              <a:ahLst/>
              <a:cxnLst/>
              <a:rect l="l" t="t" r="r" b="b"/>
              <a:pathLst>
                <a:path w="45720">
                  <a:moveTo>
                    <a:pt x="0" y="0"/>
                  </a:moveTo>
                  <a:lnTo>
                    <a:pt x="45368" y="0"/>
                  </a:lnTo>
                </a:path>
              </a:pathLst>
            </a:custGeom>
            <a:ln w="40935">
              <a:solidFill>
                <a:srgbClr val="FBB31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2" name="object 149">
              <a:extLst>
                <a:ext uri="{FF2B5EF4-FFF2-40B4-BE49-F238E27FC236}">
                  <a16:creationId xmlns:a16="http://schemas.microsoft.com/office/drawing/2014/main" id="{EBC5514F-6E41-4482-865F-6BD8F4EBFA4D}"/>
                </a:ext>
              </a:extLst>
            </p:cNvPr>
            <p:cNvSpPr/>
            <p:nvPr/>
          </p:nvSpPr>
          <p:spPr>
            <a:xfrm>
              <a:off x="6698325" y="4493999"/>
              <a:ext cx="233045" cy="0"/>
            </a:xfrm>
            <a:custGeom>
              <a:avLst/>
              <a:gdLst/>
              <a:ahLst/>
              <a:cxnLst/>
              <a:rect l="l" t="t" r="r" b="b"/>
              <a:pathLst>
                <a:path w="233045">
                  <a:moveTo>
                    <a:pt x="0" y="0"/>
                  </a:moveTo>
                  <a:lnTo>
                    <a:pt x="232487" y="0"/>
                  </a:lnTo>
                </a:path>
              </a:pathLst>
            </a:custGeom>
            <a:ln w="46601">
              <a:solidFill>
                <a:srgbClr val="EB862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3" name="object 150">
              <a:extLst>
                <a:ext uri="{FF2B5EF4-FFF2-40B4-BE49-F238E27FC236}">
                  <a16:creationId xmlns:a16="http://schemas.microsoft.com/office/drawing/2014/main" id="{D687FC8D-1E1C-4C19-8EC2-5E29231352F6}"/>
                </a:ext>
              </a:extLst>
            </p:cNvPr>
            <p:cNvSpPr/>
            <p:nvPr/>
          </p:nvSpPr>
          <p:spPr>
            <a:xfrm>
              <a:off x="6857093" y="4493999"/>
              <a:ext cx="45720" cy="0"/>
            </a:xfrm>
            <a:custGeom>
              <a:avLst/>
              <a:gdLst/>
              <a:ahLst/>
              <a:cxnLst/>
              <a:rect l="l" t="t" r="r" b="b"/>
              <a:pathLst>
                <a:path w="45720">
                  <a:moveTo>
                    <a:pt x="0" y="0"/>
                  </a:moveTo>
                  <a:lnTo>
                    <a:pt x="45368" y="0"/>
                  </a:lnTo>
                </a:path>
              </a:pathLst>
            </a:custGeom>
            <a:ln w="46601">
              <a:solidFill>
                <a:srgbClr val="FBB31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4" name="object 151">
              <a:extLst>
                <a:ext uri="{FF2B5EF4-FFF2-40B4-BE49-F238E27FC236}">
                  <a16:creationId xmlns:a16="http://schemas.microsoft.com/office/drawing/2014/main" id="{7DC2C835-9A1C-4E06-8A5D-B6FBA960A82D}"/>
                </a:ext>
              </a:extLst>
            </p:cNvPr>
            <p:cNvSpPr/>
            <p:nvPr/>
          </p:nvSpPr>
          <p:spPr>
            <a:xfrm>
              <a:off x="6273036" y="4621173"/>
              <a:ext cx="2092960" cy="0"/>
            </a:xfrm>
            <a:custGeom>
              <a:avLst/>
              <a:gdLst/>
              <a:ahLst/>
              <a:cxnLst/>
              <a:rect l="l" t="t" r="r" b="b"/>
              <a:pathLst>
                <a:path w="2092959">
                  <a:moveTo>
                    <a:pt x="0" y="0"/>
                  </a:moveTo>
                  <a:lnTo>
                    <a:pt x="2092448" y="0"/>
                  </a:lnTo>
                </a:path>
              </a:pathLst>
            </a:custGeom>
            <a:ln w="46613">
              <a:solidFill>
                <a:srgbClr val="A4DDE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5" name="object 152">
              <a:extLst>
                <a:ext uri="{FF2B5EF4-FFF2-40B4-BE49-F238E27FC236}">
                  <a16:creationId xmlns:a16="http://schemas.microsoft.com/office/drawing/2014/main" id="{13603C1A-3F7F-440F-A7EA-6F2373560A57}"/>
                </a:ext>
              </a:extLst>
            </p:cNvPr>
            <p:cNvSpPr/>
            <p:nvPr/>
          </p:nvSpPr>
          <p:spPr>
            <a:xfrm>
              <a:off x="6278707" y="4595671"/>
              <a:ext cx="2081530" cy="0"/>
            </a:xfrm>
            <a:custGeom>
              <a:avLst/>
              <a:gdLst/>
              <a:ahLst/>
              <a:cxnLst/>
              <a:rect l="l" t="t" r="r" b="b"/>
              <a:pathLst>
                <a:path w="2081529">
                  <a:moveTo>
                    <a:pt x="0" y="0"/>
                  </a:moveTo>
                  <a:lnTo>
                    <a:pt x="2081036" y="0"/>
                  </a:lnTo>
                </a:path>
              </a:pathLst>
            </a:custGeom>
            <a:ln w="6930">
              <a:solidFill>
                <a:srgbClr val="A4DDE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6" name="object 153">
              <a:extLst>
                <a:ext uri="{FF2B5EF4-FFF2-40B4-BE49-F238E27FC236}">
                  <a16:creationId xmlns:a16="http://schemas.microsoft.com/office/drawing/2014/main" id="{74036ECE-32BD-424E-8FF1-D259267A9462}"/>
                </a:ext>
              </a:extLst>
            </p:cNvPr>
            <p:cNvSpPr/>
            <p:nvPr/>
          </p:nvSpPr>
          <p:spPr>
            <a:xfrm>
              <a:off x="7310738" y="4223887"/>
              <a:ext cx="340360" cy="6985"/>
            </a:xfrm>
            <a:custGeom>
              <a:avLst/>
              <a:gdLst/>
              <a:ahLst/>
              <a:cxnLst/>
              <a:rect l="l" t="t" r="r" b="b"/>
              <a:pathLst>
                <a:path w="340359" h="6985">
                  <a:moveTo>
                    <a:pt x="0" y="6936"/>
                  </a:moveTo>
                  <a:lnTo>
                    <a:pt x="340233" y="6936"/>
                  </a:lnTo>
                  <a:lnTo>
                    <a:pt x="340233" y="0"/>
                  </a:lnTo>
                  <a:lnTo>
                    <a:pt x="0" y="0"/>
                  </a:lnTo>
                  <a:lnTo>
                    <a:pt x="0" y="6936"/>
                  </a:lnTo>
                  <a:close/>
                </a:path>
              </a:pathLst>
            </a:custGeom>
            <a:solidFill>
              <a:srgbClr val="A7512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7" name="object 154">
              <a:extLst>
                <a:ext uri="{FF2B5EF4-FFF2-40B4-BE49-F238E27FC236}">
                  <a16:creationId xmlns:a16="http://schemas.microsoft.com/office/drawing/2014/main" id="{1B3D3703-1E19-450B-B146-3ED6F1C59CCE}"/>
                </a:ext>
              </a:extLst>
            </p:cNvPr>
            <p:cNvSpPr/>
            <p:nvPr/>
          </p:nvSpPr>
          <p:spPr>
            <a:xfrm>
              <a:off x="7310738" y="4272699"/>
              <a:ext cx="340360" cy="0"/>
            </a:xfrm>
            <a:custGeom>
              <a:avLst/>
              <a:gdLst/>
              <a:ahLst/>
              <a:cxnLst/>
              <a:rect l="l" t="t" r="r" b="b"/>
              <a:pathLst>
                <a:path w="340359">
                  <a:moveTo>
                    <a:pt x="0" y="0"/>
                  </a:moveTo>
                  <a:lnTo>
                    <a:pt x="340233"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8" name="object 155">
              <a:extLst>
                <a:ext uri="{FF2B5EF4-FFF2-40B4-BE49-F238E27FC236}">
                  <a16:creationId xmlns:a16="http://schemas.microsoft.com/office/drawing/2014/main" id="{96AD9EF4-86D1-45F0-9BD8-596414F68F97}"/>
                </a:ext>
              </a:extLst>
            </p:cNvPr>
            <p:cNvSpPr/>
            <p:nvPr/>
          </p:nvSpPr>
          <p:spPr>
            <a:xfrm>
              <a:off x="7310738" y="4369027"/>
              <a:ext cx="340360" cy="0"/>
            </a:xfrm>
            <a:custGeom>
              <a:avLst/>
              <a:gdLst/>
              <a:ahLst/>
              <a:cxnLst/>
              <a:rect l="l" t="t" r="r" b="b"/>
              <a:pathLst>
                <a:path w="340359">
                  <a:moveTo>
                    <a:pt x="0" y="0"/>
                  </a:moveTo>
                  <a:lnTo>
                    <a:pt x="340233"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9" name="object 156">
              <a:extLst>
                <a:ext uri="{FF2B5EF4-FFF2-40B4-BE49-F238E27FC236}">
                  <a16:creationId xmlns:a16="http://schemas.microsoft.com/office/drawing/2014/main" id="{2B80AF08-6D95-462E-99CC-E107D4FF29A3}"/>
                </a:ext>
              </a:extLst>
            </p:cNvPr>
            <p:cNvSpPr/>
            <p:nvPr/>
          </p:nvSpPr>
          <p:spPr>
            <a:xfrm>
              <a:off x="7310738" y="4414351"/>
              <a:ext cx="340360" cy="0"/>
            </a:xfrm>
            <a:custGeom>
              <a:avLst/>
              <a:gdLst/>
              <a:ahLst/>
              <a:cxnLst/>
              <a:rect l="l" t="t" r="r" b="b"/>
              <a:pathLst>
                <a:path w="340359">
                  <a:moveTo>
                    <a:pt x="0" y="0"/>
                  </a:moveTo>
                  <a:lnTo>
                    <a:pt x="340233"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0" name="object 157">
              <a:extLst>
                <a:ext uri="{FF2B5EF4-FFF2-40B4-BE49-F238E27FC236}">
                  <a16:creationId xmlns:a16="http://schemas.microsoft.com/office/drawing/2014/main" id="{08D900AB-06DD-4030-9EA9-C4F925363C91}"/>
                </a:ext>
              </a:extLst>
            </p:cNvPr>
            <p:cNvSpPr/>
            <p:nvPr/>
          </p:nvSpPr>
          <p:spPr>
            <a:xfrm>
              <a:off x="7310738" y="4459676"/>
              <a:ext cx="340360" cy="0"/>
            </a:xfrm>
            <a:custGeom>
              <a:avLst/>
              <a:gdLst/>
              <a:ahLst/>
              <a:cxnLst/>
              <a:rect l="l" t="t" r="r" b="b"/>
              <a:pathLst>
                <a:path w="340359">
                  <a:moveTo>
                    <a:pt x="0" y="0"/>
                  </a:moveTo>
                  <a:lnTo>
                    <a:pt x="340233"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1" name="object 158">
              <a:extLst>
                <a:ext uri="{FF2B5EF4-FFF2-40B4-BE49-F238E27FC236}">
                  <a16:creationId xmlns:a16="http://schemas.microsoft.com/office/drawing/2014/main" id="{0F483321-CD11-43EF-BF6D-152A3CEB0169}"/>
                </a:ext>
              </a:extLst>
            </p:cNvPr>
            <p:cNvSpPr/>
            <p:nvPr/>
          </p:nvSpPr>
          <p:spPr>
            <a:xfrm>
              <a:off x="7310738" y="4510680"/>
              <a:ext cx="272415" cy="0"/>
            </a:xfrm>
            <a:custGeom>
              <a:avLst/>
              <a:gdLst/>
              <a:ahLst/>
              <a:cxnLst/>
              <a:rect l="l" t="t" r="r" b="b"/>
              <a:pathLst>
                <a:path w="272415">
                  <a:moveTo>
                    <a:pt x="0" y="0"/>
                  </a:moveTo>
                  <a:lnTo>
                    <a:pt x="272179"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2" name="object 159">
              <a:extLst>
                <a:ext uri="{FF2B5EF4-FFF2-40B4-BE49-F238E27FC236}">
                  <a16:creationId xmlns:a16="http://schemas.microsoft.com/office/drawing/2014/main" id="{0084F1B7-59BD-48CF-AB7D-3C454B79B040}"/>
                </a:ext>
              </a:extLst>
            </p:cNvPr>
            <p:cNvSpPr/>
            <p:nvPr/>
          </p:nvSpPr>
          <p:spPr>
            <a:xfrm>
              <a:off x="7310738" y="4556004"/>
              <a:ext cx="272415" cy="0"/>
            </a:xfrm>
            <a:custGeom>
              <a:avLst/>
              <a:gdLst/>
              <a:ahLst/>
              <a:cxnLst/>
              <a:rect l="l" t="t" r="r" b="b"/>
              <a:pathLst>
                <a:path w="272415">
                  <a:moveTo>
                    <a:pt x="0" y="0"/>
                  </a:moveTo>
                  <a:lnTo>
                    <a:pt x="272179" y="0"/>
                  </a:lnTo>
                </a:path>
              </a:pathLst>
            </a:custGeom>
            <a:ln w="6936">
              <a:solidFill>
                <a:srgbClr val="A7512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3" name="object 160">
              <a:extLst>
                <a:ext uri="{FF2B5EF4-FFF2-40B4-BE49-F238E27FC236}">
                  <a16:creationId xmlns:a16="http://schemas.microsoft.com/office/drawing/2014/main" id="{CC6D60D2-90E4-4B9B-96EB-AC9CB14D8DA8}"/>
                </a:ext>
              </a:extLst>
            </p:cNvPr>
            <p:cNvSpPr/>
            <p:nvPr/>
          </p:nvSpPr>
          <p:spPr>
            <a:xfrm>
              <a:off x="7826753" y="4485179"/>
              <a:ext cx="300990" cy="107950"/>
            </a:xfrm>
            <a:custGeom>
              <a:avLst/>
              <a:gdLst/>
              <a:ahLst/>
              <a:cxnLst/>
              <a:rect l="l" t="t" r="r" b="b"/>
              <a:pathLst>
                <a:path w="300990" h="107950">
                  <a:moveTo>
                    <a:pt x="0" y="107661"/>
                  </a:moveTo>
                  <a:lnTo>
                    <a:pt x="300541" y="107661"/>
                  </a:lnTo>
                  <a:lnTo>
                    <a:pt x="300541" y="0"/>
                  </a:lnTo>
                  <a:lnTo>
                    <a:pt x="0" y="0"/>
                  </a:lnTo>
                  <a:lnTo>
                    <a:pt x="0" y="107661"/>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4" name="object 161">
              <a:extLst>
                <a:ext uri="{FF2B5EF4-FFF2-40B4-BE49-F238E27FC236}">
                  <a16:creationId xmlns:a16="http://schemas.microsoft.com/office/drawing/2014/main" id="{CCCA14FD-F958-49BA-9641-89308CC8E124}"/>
                </a:ext>
              </a:extLst>
            </p:cNvPr>
            <p:cNvSpPr/>
            <p:nvPr/>
          </p:nvSpPr>
          <p:spPr>
            <a:xfrm>
              <a:off x="7582916" y="4485179"/>
              <a:ext cx="243840" cy="107950"/>
            </a:xfrm>
            <a:custGeom>
              <a:avLst/>
              <a:gdLst/>
              <a:ahLst/>
              <a:cxnLst/>
              <a:rect l="l" t="t" r="r" b="b"/>
              <a:pathLst>
                <a:path w="243840" h="107950">
                  <a:moveTo>
                    <a:pt x="0" y="107661"/>
                  </a:moveTo>
                  <a:lnTo>
                    <a:pt x="243835" y="107661"/>
                  </a:lnTo>
                  <a:lnTo>
                    <a:pt x="243835" y="0"/>
                  </a:lnTo>
                  <a:lnTo>
                    <a:pt x="0" y="0"/>
                  </a:lnTo>
                  <a:lnTo>
                    <a:pt x="0" y="107661"/>
                  </a:lnTo>
                  <a:close/>
                </a:path>
              </a:pathLst>
            </a:custGeom>
            <a:solidFill>
              <a:srgbClr val="60B3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5" name="object 162">
              <a:extLst>
                <a:ext uri="{FF2B5EF4-FFF2-40B4-BE49-F238E27FC236}">
                  <a16:creationId xmlns:a16="http://schemas.microsoft.com/office/drawing/2014/main" id="{69A8DA8A-3C80-407A-AC34-B3672EB68879}"/>
                </a:ext>
              </a:extLst>
            </p:cNvPr>
            <p:cNvSpPr/>
            <p:nvPr/>
          </p:nvSpPr>
          <p:spPr>
            <a:xfrm>
              <a:off x="7826753" y="4507847"/>
              <a:ext cx="300990" cy="0"/>
            </a:xfrm>
            <a:custGeom>
              <a:avLst/>
              <a:gdLst/>
              <a:ahLst/>
              <a:cxnLst/>
              <a:rect l="l" t="t" r="r" b="b"/>
              <a:pathLst>
                <a:path w="300990">
                  <a:moveTo>
                    <a:pt x="0" y="0"/>
                  </a:moveTo>
                  <a:lnTo>
                    <a:pt x="300541" y="0"/>
                  </a:lnTo>
                </a:path>
              </a:pathLst>
            </a:custGeom>
            <a:ln w="12602">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6" name="object 163">
              <a:extLst>
                <a:ext uri="{FF2B5EF4-FFF2-40B4-BE49-F238E27FC236}">
                  <a16:creationId xmlns:a16="http://schemas.microsoft.com/office/drawing/2014/main" id="{5307DD05-2C30-4392-AE29-A36D32A3863B}"/>
                </a:ext>
              </a:extLst>
            </p:cNvPr>
            <p:cNvSpPr/>
            <p:nvPr/>
          </p:nvSpPr>
          <p:spPr>
            <a:xfrm>
              <a:off x="7582916" y="4507847"/>
              <a:ext cx="243840" cy="0"/>
            </a:xfrm>
            <a:custGeom>
              <a:avLst/>
              <a:gdLst/>
              <a:ahLst/>
              <a:cxnLst/>
              <a:rect l="l" t="t" r="r" b="b"/>
              <a:pathLst>
                <a:path w="243840">
                  <a:moveTo>
                    <a:pt x="0" y="0"/>
                  </a:moveTo>
                  <a:lnTo>
                    <a:pt x="243835" y="0"/>
                  </a:lnTo>
                </a:path>
              </a:pathLst>
            </a:custGeom>
            <a:ln w="12602">
              <a:solidFill>
                <a:srgbClr val="2CA6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7" name="object 164">
              <a:extLst>
                <a:ext uri="{FF2B5EF4-FFF2-40B4-BE49-F238E27FC236}">
                  <a16:creationId xmlns:a16="http://schemas.microsoft.com/office/drawing/2014/main" id="{7E316957-9D0F-4B01-9FEC-442AD956A1CF}"/>
                </a:ext>
              </a:extLst>
            </p:cNvPr>
            <p:cNvSpPr/>
            <p:nvPr/>
          </p:nvSpPr>
          <p:spPr>
            <a:xfrm>
              <a:off x="7826753" y="4530509"/>
              <a:ext cx="300990" cy="0"/>
            </a:xfrm>
            <a:custGeom>
              <a:avLst/>
              <a:gdLst/>
              <a:ahLst/>
              <a:cxnLst/>
              <a:rect l="l" t="t" r="r" b="b"/>
              <a:pathLst>
                <a:path w="300990">
                  <a:moveTo>
                    <a:pt x="0" y="0"/>
                  </a:moveTo>
                  <a:lnTo>
                    <a:pt x="300541" y="0"/>
                  </a:lnTo>
                </a:path>
              </a:pathLst>
            </a:custGeom>
            <a:ln w="12602">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8" name="object 165">
              <a:extLst>
                <a:ext uri="{FF2B5EF4-FFF2-40B4-BE49-F238E27FC236}">
                  <a16:creationId xmlns:a16="http://schemas.microsoft.com/office/drawing/2014/main" id="{168938FB-15F3-4AFD-A6EC-EDF06E0DC7E7}"/>
                </a:ext>
              </a:extLst>
            </p:cNvPr>
            <p:cNvSpPr/>
            <p:nvPr/>
          </p:nvSpPr>
          <p:spPr>
            <a:xfrm>
              <a:off x="7582916" y="4530509"/>
              <a:ext cx="243840" cy="0"/>
            </a:xfrm>
            <a:custGeom>
              <a:avLst/>
              <a:gdLst/>
              <a:ahLst/>
              <a:cxnLst/>
              <a:rect l="l" t="t" r="r" b="b"/>
              <a:pathLst>
                <a:path w="243840">
                  <a:moveTo>
                    <a:pt x="0" y="0"/>
                  </a:moveTo>
                  <a:lnTo>
                    <a:pt x="243835" y="0"/>
                  </a:lnTo>
                </a:path>
              </a:pathLst>
            </a:custGeom>
            <a:ln w="12602">
              <a:solidFill>
                <a:srgbClr val="2CA6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9" name="object 166">
              <a:extLst>
                <a:ext uri="{FF2B5EF4-FFF2-40B4-BE49-F238E27FC236}">
                  <a16:creationId xmlns:a16="http://schemas.microsoft.com/office/drawing/2014/main" id="{1E7123F4-D493-4656-8DDF-9091EAC65DDE}"/>
                </a:ext>
              </a:extLst>
            </p:cNvPr>
            <p:cNvSpPr/>
            <p:nvPr/>
          </p:nvSpPr>
          <p:spPr>
            <a:xfrm>
              <a:off x="7826753" y="4553171"/>
              <a:ext cx="300990" cy="0"/>
            </a:xfrm>
            <a:custGeom>
              <a:avLst/>
              <a:gdLst/>
              <a:ahLst/>
              <a:cxnLst/>
              <a:rect l="l" t="t" r="r" b="b"/>
              <a:pathLst>
                <a:path w="300990">
                  <a:moveTo>
                    <a:pt x="0" y="0"/>
                  </a:moveTo>
                  <a:lnTo>
                    <a:pt x="300541" y="0"/>
                  </a:lnTo>
                </a:path>
              </a:pathLst>
            </a:custGeom>
            <a:ln w="12602">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0" name="object 167">
              <a:extLst>
                <a:ext uri="{FF2B5EF4-FFF2-40B4-BE49-F238E27FC236}">
                  <a16:creationId xmlns:a16="http://schemas.microsoft.com/office/drawing/2014/main" id="{D69BBF43-F85B-4303-8D78-D525004169D2}"/>
                </a:ext>
              </a:extLst>
            </p:cNvPr>
            <p:cNvSpPr/>
            <p:nvPr/>
          </p:nvSpPr>
          <p:spPr>
            <a:xfrm>
              <a:off x="7582916" y="4553171"/>
              <a:ext cx="243840" cy="0"/>
            </a:xfrm>
            <a:custGeom>
              <a:avLst/>
              <a:gdLst/>
              <a:ahLst/>
              <a:cxnLst/>
              <a:rect l="l" t="t" r="r" b="b"/>
              <a:pathLst>
                <a:path w="243840">
                  <a:moveTo>
                    <a:pt x="0" y="0"/>
                  </a:moveTo>
                  <a:lnTo>
                    <a:pt x="243835" y="0"/>
                  </a:lnTo>
                </a:path>
              </a:pathLst>
            </a:custGeom>
            <a:ln w="12602">
              <a:solidFill>
                <a:srgbClr val="2CA6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1" name="object 168">
              <a:extLst>
                <a:ext uri="{FF2B5EF4-FFF2-40B4-BE49-F238E27FC236}">
                  <a16:creationId xmlns:a16="http://schemas.microsoft.com/office/drawing/2014/main" id="{0D98C6CE-0D9A-4869-851C-569FBB292380}"/>
                </a:ext>
              </a:extLst>
            </p:cNvPr>
            <p:cNvSpPr/>
            <p:nvPr/>
          </p:nvSpPr>
          <p:spPr>
            <a:xfrm>
              <a:off x="7826753" y="4573006"/>
              <a:ext cx="300990" cy="0"/>
            </a:xfrm>
            <a:custGeom>
              <a:avLst/>
              <a:gdLst/>
              <a:ahLst/>
              <a:cxnLst/>
              <a:rect l="l" t="t" r="r" b="b"/>
              <a:pathLst>
                <a:path w="300990">
                  <a:moveTo>
                    <a:pt x="0" y="0"/>
                  </a:moveTo>
                  <a:lnTo>
                    <a:pt x="300541" y="0"/>
                  </a:lnTo>
                </a:path>
              </a:pathLst>
            </a:custGeom>
            <a:ln w="6936">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2" name="object 169">
              <a:extLst>
                <a:ext uri="{FF2B5EF4-FFF2-40B4-BE49-F238E27FC236}">
                  <a16:creationId xmlns:a16="http://schemas.microsoft.com/office/drawing/2014/main" id="{69A67F28-ADAB-4E5A-B352-2B37191555E1}"/>
                </a:ext>
              </a:extLst>
            </p:cNvPr>
            <p:cNvSpPr/>
            <p:nvPr/>
          </p:nvSpPr>
          <p:spPr>
            <a:xfrm>
              <a:off x="7582916" y="4573006"/>
              <a:ext cx="243840" cy="0"/>
            </a:xfrm>
            <a:custGeom>
              <a:avLst/>
              <a:gdLst/>
              <a:ahLst/>
              <a:cxnLst/>
              <a:rect l="l" t="t" r="r" b="b"/>
              <a:pathLst>
                <a:path w="243840">
                  <a:moveTo>
                    <a:pt x="0" y="0"/>
                  </a:moveTo>
                  <a:lnTo>
                    <a:pt x="243835" y="0"/>
                  </a:lnTo>
                </a:path>
              </a:pathLst>
            </a:custGeom>
            <a:ln w="6936">
              <a:solidFill>
                <a:srgbClr val="2CA6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3" name="object 170">
              <a:extLst>
                <a:ext uri="{FF2B5EF4-FFF2-40B4-BE49-F238E27FC236}">
                  <a16:creationId xmlns:a16="http://schemas.microsoft.com/office/drawing/2014/main" id="{A05FDD79-28D4-4A92-A5F3-5AC3110EC2D3}"/>
                </a:ext>
              </a:extLst>
            </p:cNvPr>
            <p:cNvSpPr/>
            <p:nvPr/>
          </p:nvSpPr>
          <p:spPr>
            <a:xfrm>
              <a:off x="7061237" y="4485179"/>
              <a:ext cx="266700" cy="107950"/>
            </a:xfrm>
            <a:custGeom>
              <a:avLst/>
              <a:gdLst/>
              <a:ahLst/>
              <a:cxnLst/>
              <a:rect l="l" t="t" r="r" b="b"/>
              <a:pathLst>
                <a:path w="266700" h="107950">
                  <a:moveTo>
                    <a:pt x="0" y="107661"/>
                  </a:moveTo>
                  <a:lnTo>
                    <a:pt x="266514" y="107661"/>
                  </a:lnTo>
                  <a:lnTo>
                    <a:pt x="266514" y="0"/>
                  </a:lnTo>
                  <a:lnTo>
                    <a:pt x="0" y="0"/>
                  </a:lnTo>
                  <a:lnTo>
                    <a:pt x="0" y="107661"/>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4" name="object 171">
              <a:extLst>
                <a:ext uri="{FF2B5EF4-FFF2-40B4-BE49-F238E27FC236}">
                  <a16:creationId xmlns:a16="http://schemas.microsoft.com/office/drawing/2014/main" id="{319CD7CD-7E8A-441F-B12D-0408154187B5}"/>
                </a:ext>
              </a:extLst>
            </p:cNvPr>
            <p:cNvSpPr/>
            <p:nvPr/>
          </p:nvSpPr>
          <p:spPr>
            <a:xfrm>
              <a:off x="6618941" y="4485179"/>
              <a:ext cx="233045" cy="107950"/>
            </a:xfrm>
            <a:custGeom>
              <a:avLst/>
              <a:gdLst/>
              <a:ahLst/>
              <a:cxnLst/>
              <a:rect l="l" t="t" r="r" b="b"/>
              <a:pathLst>
                <a:path w="233045" h="107950">
                  <a:moveTo>
                    <a:pt x="0" y="107661"/>
                  </a:moveTo>
                  <a:lnTo>
                    <a:pt x="232487" y="107661"/>
                  </a:lnTo>
                  <a:lnTo>
                    <a:pt x="232487" y="0"/>
                  </a:lnTo>
                  <a:lnTo>
                    <a:pt x="0" y="0"/>
                  </a:lnTo>
                  <a:lnTo>
                    <a:pt x="0" y="107661"/>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5" name="object 172">
              <a:extLst>
                <a:ext uri="{FF2B5EF4-FFF2-40B4-BE49-F238E27FC236}">
                  <a16:creationId xmlns:a16="http://schemas.microsoft.com/office/drawing/2014/main" id="{8CB583B4-7B20-4E7A-84BC-B1D3C5A6AFFE}"/>
                </a:ext>
              </a:extLst>
            </p:cNvPr>
            <p:cNvSpPr/>
            <p:nvPr/>
          </p:nvSpPr>
          <p:spPr>
            <a:xfrm>
              <a:off x="6851428" y="4485179"/>
              <a:ext cx="210185" cy="107950"/>
            </a:xfrm>
            <a:custGeom>
              <a:avLst/>
              <a:gdLst/>
              <a:ahLst/>
              <a:cxnLst/>
              <a:rect l="l" t="t" r="r" b="b"/>
              <a:pathLst>
                <a:path w="210184" h="107950">
                  <a:moveTo>
                    <a:pt x="0" y="107661"/>
                  </a:moveTo>
                  <a:lnTo>
                    <a:pt x="209808" y="107661"/>
                  </a:lnTo>
                  <a:lnTo>
                    <a:pt x="209808" y="0"/>
                  </a:lnTo>
                  <a:lnTo>
                    <a:pt x="0" y="0"/>
                  </a:lnTo>
                  <a:lnTo>
                    <a:pt x="0" y="10766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6" name="object 173">
              <a:extLst>
                <a:ext uri="{FF2B5EF4-FFF2-40B4-BE49-F238E27FC236}">
                  <a16:creationId xmlns:a16="http://schemas.microsoft.com/office/drawing/2014/main" id="{BCDE932D-7827-41B3-BA3B-0015AA410711}"/>
                </a:ext>
              </a:extLst>
            </p:cNvPr>
            <p:cNvSpPr/>
            <p:nvPr/>
          </p:nvSpPr>
          <p:spPr>
            <a:xfrm>
              <a:off x="7024385" y="4377529"/>
              <a:ext cx="0" cy="215900"/>
            </a:xfrm>
            <a:custGeom>
              <a:avLst/>
              <a:gdLst/>
              <a:ahLst/>
              <a:cxnLst/>
              <a:rect l="l" t="t" r="r" b="b"/>
              <a:pathLst>
                <a:path h="215900">
                  <a:moveTo>
                    <a:pt x="0" y="0"/>
                  </a:moveTo>
                  <a:lnTo>
                    <a:pt x="0" y="215311"/>
                  </a:lnTo>
                </a:path>
              </a:pathLst>
            </a:custGeom>
            <a:ln w="18281">
              <a:solidFill>
                <a:srgbClr val="EB382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7" name="object 174">
              <a:extLst>
                <a:ext uri="{FF2B5EF4-FFF2-40B4-BE49-F238E27FC236}">
                  <a16:creationId xmlns:a16="http://schemas.microsoft.com/office/drawing/2014/main" id="{CC779AD7-88FF-4316-B129-8F30BE2A08B9}"/>
                </a:ext>
              </a:extLst>
            </p:cNvPr>
            <p:cNvSpPr/>
            <p:nvPr/>
          </p:nvSpPr>
          <p:spPr>
            <a:xfrm>
              <a:off x="6905294" y="4264193"/>
              <a:ext cx="0" cy="328930"/>
            </a:xfrm>
            <a:custGeom>
              <a:avLst/>
              <a:gdLst/>
              <a:ahLst/>
              <a:cxnLst/>
              <a:rect l="l" t="t" r="r" b="b"/>
              <a:pathLst>
                <a:path h="328929">
                  <a:moveTo>
                    <a:pt x="0" y="0"/>
                  </a:moveTo>
                  <a:lnTo>
                    <a:pt x="0" y="328647"/>
                  </a:lnTo>
                </a:path>
              </a:pathLst>
            </a:custGeom>
            <a:ln w="52314">
              <a:solidFill>
                <a:srgbClr val="EB382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8" name="object 175">
              <a:extLst>
                <a:ext uri="{FF2B5EF4-FFF2-40B4-BE49-F238E27FC236}">
                  <a16:creationId xmlns:a16="http://schemas.microsoft.com/office/drawing/2014/main" id="{4FC4F24F-8E0C-4BFD-A449-3F28C5558909}"/>
                </a:ext>
              </a:extLst>
            </p:cNvPr>
            <p:cNvSpPr/>
            <p:nvPr/>
          </p:nvSpPr>
          <p:spPr>
            <a:xfrm>
              <a:off x="7064072" y="4411526"/>
              <a:ext cx="0" cy="181610"/>
            </a:xfrm>
            <a:custGeom>
              <a:avLst/>
              <a:gdLst/>
              <a:ahLst/>
              <a:cxnLst/>
              <a:rect l="l" t="t" r="r" b="b"/>
              <a:pathLst>
                <a:path h="181610">
                  <a:moveTo>
                    <a:pt x="0" y="0"/>
                  </a:moveTo>
                  <a:lnTo>
                    <a:pt x="0" y="181314"/>
                  </a:lnTo>
                </a:path>
              </a:pathLst>
            </a:custGeom>
            <a:ln w="6940">
              <a:solidFill>
                <a:srgbClr val="58BA6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79" name="object 176">
              <a:extLst>
                <a:ext uri="{FF2B5EF4-FFF2-40B4-BE49-F238E27FC236}">
                  <a16:creationId xmlns:a16="http://schemas.microsoft.com/office/drawing/2014/main" id="{FA9C3DE2-7F4A-4B48-8307-D1FAFB38E08C}"/>
                </a:ext>
              </a:extLst>
            </p:cNvPr>
            <p:cNvSpPr/>
            <p:nvPr/>
          </p:nvSpPr>
          <p:spPr>
            <a:xfrm>
              <a:off x="7061237" y="4377529"/>
              <a:ext cx="266700" cy="107950"/>
            </a:xfrm>
            <a:custGeom>
              <a:avLst/>
              <a:gdLst/>
              <a:ahLst/>
              <a:cxnLst/>
              <a:rect l="l" t="t" r="r" b="b"/>
              <a:pathLst>
                <a:path w="266700" h="107950">
                  <a:moveTo>
                    <a:pt x="0" y="107661"/>
                  </a:moveTo>
                  <a:lnTo>
                    <a:pt x="266514" y="107661"/>
                  </a:lnTo>
                  <a:lnTo>
                    <a:pt x="266514" y="0"/>
                  </a:lnTo>
                  <a:lnTo>
                    <a:pt x="0" y="0"/>
                  </a:lnTo>
                  <a:lnTo>
                    <a:pt x="0" y="107661"/>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0" name="object 177">
              <a:extLst>
                <a:ext uri="{FF2B5EF4-FFF2-40B4-BE49-F238E27FC236}">
                  <a16:creationId xmlns:a16="http://schemas.microsoft.com/office/drawing/2014/main" id="{98DA3F18-01CB-4AB3-847C-4384A367D3E1}"/>
                </a:ext>
              </a:extLst>
            </p:cNvPr>
            <p:cNvSpPr/>
            <p:nvPr/>
          </p:nvSpPr>
          <p:spPr>
            <a:xfrm>
              <a:off x="6618941" y="4377529"/>
              <a:ext cx="233045" cy="107950"/>
            </a:xfrm>
            <a:custGeom>
              <a:avLst/>
              <a:gdLst/>
              <a:ahLst/>
              <a:cxnLst/>
              <a:rect l="l" t="t" r="r" b="b"/>
              <a:pathLst>
                <a:path w="233045" h="107950">
                  <a:moveTo>
                    <a:pt x="0" y="107661"/>
                  </a:moveTo>
                  <a:lnTo>
                    <a:pt x="232487" y="107661"/>
                  </a:lnTo>
                  <a:lnTo>
                    <a:pt x="232487" y="0"/>
                  </a:lnTo>
                  <a:lnTo>
                    <a:pt x="0" y="0"/>
                  </a:lnTo>
                  <a:lnTo>
                    <a:pt x="0" y="107661"/>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1" name="object 178">
              <a:extLst>
                <a:ext uri="{FF2B5EF4-FFF2-40B4-BE49-F238E27FC236}">
                  <a16:creationId xmlns:a16="http://schemas.microsoft.com/office/drawing/2014/main" id="{29FDEBAB-ADB2-47A5-A797-6D9976E24BEF}"/>
                </a:ext>
              </a:extLst>
            </p:cNvPr>
            <p:cNvSpPr/>
            <p:nvPr/>
          </p:nvSpPr>
          <p:spPr>
            <a:xfrm>
              <a:off x="6851428" y="4377529"/>
              <a:ext cx="210185" cy="107950"/>
            </a:xfrm>
            <a:custGeom>
              <a:avLst/>
              <a:gdLst/>
              <a:ahLst/>
              <a:cxnLst/>
              <a:rect l="l" t="t" r="r" b="b"/>
              <a:pathLst>
                <a:path w="210184" h="107950">
                  <a:moveTo>
                    <a:pt x="0" y="107661"/>
                  </a:moveTo>
                  <a:lnTo>
                    <a:pt x="209808" y="107661"/>
                  </a:lnTo>
                  <a:lnTo>
                    <a:pt x="209808" y="0"/>
                  </a:lnTo>
                  <a:lnTo>
                    <a:pt x="0" y="0"/>
                  </a:lnTo>
                  <a:lnTo>
                    <a:pt x="0" y="10766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2" name="object 179">
              <a:extLst>
                <a:ext uri="{FF2B5EF4-FFF2-40B4-BE49-F238E27FC236}">
                  <a16:creationId xmlns:a16="http://schemas.microsoft.com/office/drawing/2014/main" id="{71322B44-633F-40BB-9C70-79E65C2CF035}"/>
                </a:ext>
              </a:extLst>
            </p:cNvPr>
            <p:cNvSpPr/>
            <p:nvPr/>
          </p:nvSpPr>
          <p:spPr>
            <a:xfrm>
              <a:off x="7095245" y="4264193"/>
              <a:ext cx="260985" cy="113664"/>
            </a:xfrm>
            <a:custGeom>
              <a:avLst/>
              <a:gdLst/>
              <a:ahLst/>
              <a:cxnLst/>
              <a:rect l="l" t="t" r="r" b="b"/>
              <a:pathLst>
                <a:path w="260984" h="113664">
                  <a:moveTo>
                    <a:pt x="0" y="113327"/>
                  </a:moveTo>
                  <a:lnTo>
                    <a:pt x="260868" y="113327"/>
                  </a:lnTo>
                  <a:lnTo>
                    <a:pt x="260868" y="0"/>
                  </a:lnTo>
                  <a:lnTo>
                    <a:pt x="0" y="0"/>
                  </a:lnTo>
                  <a:lnTo>
                    <a:pt x="0" y="113327"/>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3" name="object 180">
              <a:extLst>
                <a:ext uri="{FF2B5EF4-FFF2-40B4-BE49-F238E27FC236}">
                  <a16:creationId xmlns:a16="http://schemas.microsoft.com/office/drawing/2014/main" id="{35876212-AF36-4E38-B3F8-02D44EFDC808}"/>
                </a:ext>
              </a:extLst>
            </p:cNvPr>
            <p:cNvSpPr/>
            <p:nvPr/>
          </p:nvSpPr>
          <p:spPr>
            <a:xfrm>
              <a:off x="6652968" y="4264193"/>
              <a:ext cx="227329" cy="113664"/>
            </a:xfrm>
            <a:custGeom>
              <a:avLst/>
              <a:gdLst/>
              <a:ahLst/>
              <a:cxnLst/>
              <a:rect l="l" t="t" r="r" b="b"/>
              <a:pathLst>
                <a:path w="227329" h="113664">
                  <a:moveTo>
                    <a:pt x="0" y="113327"/>
                  </a:moveTo>
                  <a:lnTo>
                    <a:pt x="226803" y="113327"/>
                  </a:lnTo>
                  <a:lnTo>
                    <a:pt x="226803" y="0"/>
                  </a:lnTo>
                  <a:lnTo>
                    <a:pt x="0" y="0"/>
                  </a:lnTo>
                  <a:lnTo>
                    <a:pt x="0" y="113327"/>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4" name="object 181">
              <a:extLst>
                <a:ext uri="{FF2B5EF4-FFF2-40B4-BE49-F238E27FC236}">
                  <a16:creationId xmlns:a16="http://schemas.microsoft.com/office/drawing/2014/main" id="{D9C9E6F0-DC5F-4AEA-B3D2-64630DBCF3CE}"/>
                </a:ext>
              </a:extLst>
            </p:cNvPr>
            <p:cNvSpPr/>
            <p:nvPr/>
          </p:nvSpPr>
          <p:spPr>
            <a:xfrm>
              <a:off x="6879771" y="4264193"/>
              <a:ext cx="215900" cy="113664"/>
            </a:xfrm>
            <a:custGeom>
              <a:avLst/>
              <a:gdLst/>
              <a:ahLst/>
              <a:cxnLst/>
              <a:rect l="l" t="t" r="r" b="b"/>
              <a:pathLst>
                <a:path w="215900" h="113664">
                  <a:moveTo>
                    <a:pt x="0" y="113327"/>
                  </a:moveTo>
                  <a:lnTo>
                    <a:pt x="215473" y="113327"/>
                  </a:lnTo>
                  <a:lnTo>
                    <a:pt x="215473" y="0"/>
                  </a:lnTo>
                  <a:lnTo>
                    <a:pt x="0" y="0"/>
                  </a:lnTo>
                  <a:lnTo>
                    <a:pt x="0" y="113327"/>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5" name="object 182">
              <a:extLst>
                <a:ext uri="{FF2B5EF4-FFF2-40B4-BE49-F238E27FC236}">
                  <a16:creationId xmlns:a16="http://schemas.microsoft.com/office/drawing/2014/main" id="{6108A02D-0603-4BF2-83BA-FF3E555CFB0F}"/>
                </a:ext>
              </a:extLst>
            </p:cNvPr>
            <p:cNvSpPr/>
            <p:nvPr/>
          </p:nvSpPr>
          <p:spPr>
            <a:xfrm>
              <a:off x="7055564" y="4264193"/>
              <a:ext cx="0" cy="113664"/>
            </a:xfrm>
            <a:custGeom>
              <a:avLst/>
              <a:gdLst/>
              <a:ahLst/>
              <a:cxnLst/>
              <a:rect l="l" t="t" r="r" b="b"/>
              <a:pathLst>
                <a:path h="113664">
                  <a:moveTo>
                    <a:pt x="0" y="0"/>
                  </a:moveTo>
                  <a:lnTo>
                    <a:pt x="0" y="113327"/>
                  </a:lnTo>
                </a:path>
              </a:pathLst>
            </a:custGeom>
            <a:ln w="23952">
              <a:solidFill>
                <a:srgbClr val="EB382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6" name="object 183">
              <a:extLst>
                <a:ext uri="{FF2B5EF4-FFF2-40B4-BE49-F238E27FC236}">
                  <a16:creationId xmlns:a16="http://schemas.microsoft.com/office/drawing/2014/main" id="{7BABAE7C-CB61-4F62-BE6F-E3CD04E21603}"/>
                </a:ext>
              </a:extLst>
            </p:cNvPr>
            <p:cNvSpPr/>
            <p:nvPr/>
          </p:nvSpPr>
          <p:spPr>
            <a:xfrm>
              <a:off x="7049888" y="4156530"/>
              <a:ext cx="260985" cy="107950"/>
            </a:xfrm>
            <a:custGeom>
              <a:avLst/>
              <a:gdLst/>
              <a:ahLst/>
              <a:cxnLst/>
              <a:rect l="l" t="t" r="r" b="b"/>
              <a:pathLst>
                <a:path w="260984" h="107950">
                  <a:moveTo>
                    <a:pt x="0" y="107661"/>
                  </a:moveTo>
                  <a:lnTo>
                    <a:pt x="260849" y="107661"/>
                  </a:lnTo>
                  <a:lnTo>
                    <a:pt x="260849" y="0"/>
                  </a:lnTo>
                  <a:lnTo>
                    <a:pt x="0" y="0"/>
                  </a:lnTo>
                  <a:lnTo>
                    <a:pt x="0" y="107661"/>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7" name="object 184">
              <a:extLst>
                <a:ext uri="{FF2B5EF4-FFF2-40B4-BE49-F238E27FC236}">
                  <a16:creationId xmlns:a16="http://schemas.microsoft.com/office/drawing/2014/main" id="{E77B74EA-0A47-4865-9695-7C5CDEE9E490}"/>
                </a:ext>
              </a:extLst>
            </p:cNvPr>
            <p:cNvSpPr/>
            <p:nvPr/>
          </p:nvSpPr>
          <p:spPr>
            <a:xfrm>
              <a:off x="6601928" y="4156530"/>
              <a:ext cx="233045" cy="107950"/>
            </a:xfrm>
            <a:custGeom>
              <a:avLst/>
              <a:gdLst/>
              <a:ahLst/>
              <a:cxnLst/>
              <a:rect l="l" t="t" r="r" b="b"/>
              <a:pathLst>
                <a:path w="233045" h="107950">
                  <a:moveTo>
                    <a:pt x="0" y="107661"/>
                  </a:moveTo>
                  <a:lnTo>
                    <a:pt x="232487" y="107661"/>
                  </a:lnTo>
                  <a:lnTo>
                    <a:pt x="232487" y="0"/>
                  </a:lnTo>
                  <a:lnTo>
                    <a:pt x="0" y="0"/>
                  </a:lnTo>
                  <a:lnTo>
                    <a:pt x="0" y="107661"/>
                  </a:lnTo>
                  <a:close/>
                </a:path>
              </a:pathLst>
            </a:custGeom>
            <a:solidFill>
              <a:srgbClr val="86C7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8" name="object 185">
              <a:extLst>
                <a:ext uri="{FF2B5EF4-FFF2-40B4-BE49-F238E27FC236}">
                  <a16:creationId xmlns:a16="http://schemas.microsoft.com/office/drawing/2014/main" id="{83A0DDCC-3DEE-42A4-899F-6ADD541F35F3}"/>
                </a:ext>
              </a:extLst>
            </p:cNvPr>
            <p:cNvSpPr/>
            <p:nvPr/>
          </p:nvSpPr>
          <p:spPr>
            <a:xfrm>
              <a:off x="6834414" y="4156530"/>
              <a:ext cx="215900" cy="107950"/>
            </a:xfrm>
            <a:custGeom>
              <a:avLst/>
              <a:gdLst/>
              <a:ahLst/>
              <a:cxnLst/>
              <a:rect l="l" t="t" r="r" b="b"/>
              <a:pathLst>
                <a:path w="215900" h="107950">
                  <a:moveTo>
                    <a:pt x="0" y="107661"/>
                  </a:moveTo>
                  <a:lnTo>
                    <a:pt x="215473" y="107661"/>
                  </a:lnTo>
                  <a:lnTo>
                    <a:pt x="215473" y="0"/>
                  </a:lnTo>
                  <a:lnTo>
                    <a:pt x="0" y="0"/>
                  </a:lnTo>
                  <a:lnTo>
                    <a:pt x="0" y="10766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89" name="object 186">
              <a:extLst>
                <a:ext uri="{FF2B5EF4-FFF2-40B4-BE49-F238E27FC236}">
                  <a16:creationId xmlns:a16="http://schemas.microsoft.com/office/drawing/2014/main" id="{722341A3-474F-4549-8244-34FE05AD7602}"/>
                </a:ext>
              </a:extLst>
            </p:cNvPr>
            <p:cNvSpPr/>
            <p:nvPr/>
          </p:nvSpPr>
          <p:spPr>
            <a:xfrm>
              <a:off x="7007372" y="4156530"/>
              <a:ext cx="0" cy="107950"/>
            </a:xfrm>
            <a:custGeom>
              <a:avLst/>
              <a:gdLst/>
              <a:ahLst/>
              <a:cxnLst/>
              <a:rect l="l" t="t" r="r" b="b"/>
              <a:pathLst>
                <a:path h="107950">
                  <a:moveTo>
                    <a:pt x="0" y="0"/>
                  </a:moveTo>
                  <a:lnTo>
                    <a:pt x="0" y="107661"/>
                  </a:lnTo>
                </a:path>
              </a:pathLst>
            </a:custGeom>
            <a:ln w="18281">
              <a:solidFill>
                <a:srgbClr val="EB382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0" name="object 187">
              <a:extLst>
                <a:ext uri="{FF2B5EF4-FFF2-40B4-BE49-F238E27FC236}">
                  <a16:creationId xmlns:a16="http://schemas.microsoft.com/office/drawing/2014/main" id="{D9E158B9-79E3-49EB-9D84-F705C7FAF7FC}"/>
                </a:ext>
              </a:extLst>
            </p:cNvPr>
            <p:cNvSpPr/>
            <p:nvPr/>
          </p:nvSpPr>
          <p:spPr>
            <a:xfrm>
              <a:off x="6874118" y="4156530"/>
              <a:ext cx="0" cy="107950"/>
            </a:xfrm>
            <a:custGeom>
              <a:avLst/>
              <a:gdLst/>
              <a:ahLst/>
              <a:cxnLst/>
              <a:rect l="l" t="t" r="r" b="b"/>
              <a:pathLst>
                <a:path h="107950">
                  <a:moveTo>
                    <a:pt x="0" y="0"/>
                  </a:moveTo>
                  <a:lnTo>
                    <a:pt x="0" y="107661"/>
                  </a:lnTo>
                </a:path>
              </a:pathLst>
            </a:custGeom>
            <a:ln w="23952">
              <a:solidFill>
                <a:srgbClr val="EB382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1" name="object 188">
              <a:extLst>
                <a:ext uri="{FF2B5EF4-FFF2-40B4-BE49-F238E27FC236}">
                  <a16:creationId xmlns:a16="http://schemas.microsoft.com/office/drawing/2014/main" id="{D60C71DB-E705-4838-96BA-94A33C742D22}"/>
                </a:ext>
              </a:extLst>
            </p:cNvPr>
            <p:cNvSpPr/>
            <p:nvPr/>
          </p:nvSpPr>
          <p:spPr>
            <a:xfrm>
              <a:off x="6652968" y="4394523"/>
              <a:ext cx="198755" cy="0"/>
            </a:xfrm>
            <a:custGeom>
              <a:avLst/>
              <a:gdLst/>
              <a:ahLst/>
              <a:cxnLst/>
              <a:rect l="l" t="t" r="r" b="b"/>
              <a:pathLst>
                <a:path w="198754">
                  <a:moveTo>
                    <a:pt x="0" y="0"/>
                  </a:moveTo>
                  <a:lnTo>
                    <a:pt x="198459" y="0"/>
                  </a:lnTo>
                </a:path>
              </a:pathLst>
            </a:custGeom>
            <a:ln w="35272">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2" name="object 189">
              <a:extLst>
                <a:ext uri="{FF2B5EF4-FFF2-40B4-BE49-F238E27FC236}">
                  <a16:creationId xmlns:a16="http://schemas.microsoft.com/office/drawing/2014/main" id="{F58AD5F7-CDDD-4381-AF11-354E6DDBEA81}"/>
                </a:ext>
              </a:extLst>
            </p:cNvPr>
            <p:cNvSpPr/>
            <p:nvPr/>
          </p:nvSpPr>
          <p:spPr>
            <a:xfrm>
              <a:off x="7066901" y="4394523"/>
              <a:ext cx="260985" cy="0"/>
            </a:xfrm>
            <a:custGeom>
              <a:avLst/>
              <a:gdLst/>
              <a:ahLst/>
              <a:cxnLst/>
              <a:rect l="l" t="t" r="r" b="b"/>
              <a:pathLst>
                <a:path w="260984">
                  <a:moveTo>
                    <a:pt x="0" y="0"/>
                  </a:moveTo>
                  <a:lnTo>
                    <a:pt x="260849" y="0"/>
                  </a:lnTo>
                </a:path>
              </a:pathLst>
            </a:custGeom>
            <a:ln w="35272">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3" name="object 190">
              <a:extLst>
                <a:ext uri="{FF2B5EF4-FFF2-40B4-BE49-F238E27FC236}">
                  <a16:creationId xmlns:a16="http://schemas.microsoft.com/office/drawing/2014/main" id="{92C0287A-6D16-4351-905D-9BA68945C9A8}"/>
                </a:ext>
              </a:extLst>
            </p:cNvPr>
            <p:cNvSpPr/>
            <p:nvPr/>
          </p:nvSpPr>
          <p:spPr>
            <a:xfrm>
              <a:off x="6851428" y="4394523"/>
              <a:ext cx="210185" cy="0"/>
            </a:xfrm>
            <a:custGeom>
              <a:avLst/>
              <a:gdLst/>
              <a:ahLst/>
              <a:cxnLst/>
              <a:rect l="l" t="t" r="r" b="b"/>
              <a:pathLst>
                <a:path w="210184">
                  <a:moveTo>
                    <a:pt x="0" y="0"/>
                  </a:moveTo>
                  <a:lnTo>
                    <a:pt x="209808" y="0"/>
                  </a:lnTo>
                </a:path>
              </a:pathLst>
            </a:custGeom>
            <a:ln w="35272">
              <a:solidFill>
                <a:srgbClr val="A0CCA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4" name="object 191">
              <a:extLst>
                <a:ext uri="{FF2B5EF4-FFF2-40B4-BE49-F238E27FC236}">
                  <a16:creationId xmlns:a16="http://schemas.microsoft.com/office/drawing/2014/main" id="{796D044C-5B86-4785-A33B-FBB330CD8769}"/>
                </a:ext>
              </a:extLst>
            </p:cNvPr>
            <p:cNvSpPr/>
            <p:nvPr/>
          </p:nvSpPr>
          <p:spPr>
            <a:xfrm>
              <a:off x="7015880" y="4377525"/>
              <a:ext cx="17145" cy="34290"/>
            </a:xfrm>
            <a:custGeom>
              <a:avLst/>
              <a:gdLst/>
              <a:ahLst/>
              <a:cxnLst/>
              <a:rect l="l" t="t" r="r" b="b"/>
              <a:pathLst>
                <a:path w="17145" h="34289">
                  <a:moveTo>
                    <a:pt x="0" y="16999"/>
                  </a:moveTo>
                  <a:lnTo>
                    <a:pt x="17011" y="16999"/>
                  </a:lnTo>
                </a:path>
              </a:pathLst>
            </a:custGeom>
            <a:ln w="35268">
              <a:solidFill>
                <a:srgbClr val="A83A3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5" name="object 192">
              <a:extLst>
                <a:ext uri="{FF2B5EF4-FFF2-40B4-BE49-F238E27FC236}">
                  <a16:creationId xmlns:a16="http://schemas.microsoft.com/office/drawing/2014/main" id="{1151F7C7-1D76-4674-80FF-C6767D26009D}"/>
                </a:ext>
              </a:extLst>
            </p:cNvPr>
            <p:cNvSpPr/>
            <p:nvPr/>
          </p:nvSpPr>
          <p:spPr>
            <a:xfrm>
              <a:off x="6879771" y="4377525"/>
              <a:ext cx="22860" cy="34290"/>
            </a:xfrm>
            <a:custGeom>
              <a:avLst/>
              <a:gdLst/>
              <a:ahLst/>
              <a:cxnLst/>
              <a:rect l="l" t="t" r="r" b="b"/>
              <a:pathLst>
                <a:path w="22859" h="34289">
                  <a:moveTo>
                    <a:pt x="0" y="16999"/>
                  </a:moveTo>
                  <a:lnTo>
                    <a:pt x="22682" y="16999"/>
                  </a:lnTo>
                </a:path>
              </a:pathLst>
            </a:custGeom>
            <a:ln w="35268">
              <a:solidFill>
                <a:srgbClr val="A83A3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6" name="object 193">
              <a:extLst>
                <a:ext uri="{FF2B5EF4-FFF2-40B4-BE49-F238E27FC236}">
                  <a16:creationId xmlns:a16="http://schemas.microsoft.com/office/drawing/2014/main" id="{A2C6FB2A-4818-4590-B191-3F4BF8A61EF4}"/>
                </a:ext>
              </a:extLst>
            </p:cNvPr>
            <p:cNvSpPr/>
            <p:nvPr/>
          </p:nvSpPr>
          <p:spPr>
            <a:xfrm>
              <a:off x="7061237" y="4377525"/>
              <a:ext cx="5715" cy="34290"/>
            </a:xfrm>
            <a:custGeom>
              <a:avLst/>
              <a:gdLst/>
              <a:ahLst/>
              <a:cxnLst/>
              <a:rect l="l" t="t" r="r" b="b"/>
              <a:pathLst>
                <a:path w="5715" h="34289">
                  <a:moveTo>
                    <a:pt x="0" y="16999"/>
                  </a:moveTo>
                  <a:lnTo>
                    <a:pt x="5670" y="16999"/>
                  </a:lnTo>
                </a:path>
              </a:pathLst>
            </a:custGeom>
            <a:ln w="35268">
              <a:solidFill>
                <a:srgbClr val="20AC5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7" name="object 194">
              <a:extLst>
                <a:ext uri="{FF2B5EF4-FFF2-40B4-BE49-F238E27FC236}">
                  <a16:creationId xmlns:a16="http://schemas.microsoft.com/office/drawing/2014/main" id="{361D0747-37CE-4FD2-92C8-1F51EDB26894}"/>
                </a:ext>
              </a:extLst>
            </p:cNvPr>
            <p:cNvSpPr/>
            <p:nvPr/>
          </p:nvSpPr>
          <p:spPr>
            <a:xfrm>
              <a:off x="6618940" y="4519174"/>
              <a:ext cx="102235" cy="73660"/>
            </a:xfrm>
            <a:custGeom>
              <a:avLst/>
              <a:gdLst/>
              <a:ahLst/>
              <a:cxnLst/>
              <a:rect l="l" t="t" r="r" b="b"/>
              <a:pathLst>
                <a:path w="102234" h="73660">
                  <a:moveTo>
                    <a:pt x="0" y="51004"/>
                  </a:moveTo>
                  <a:lnTo>
                    <a:pt x="0" y="73666"/>
                  </a:lnTo>
                  <a:lnTo>
                    <a:pt x="85048" y="73666"/>
                  </a:lnTo>
                  <a:lnTo>
                    <a:pt x="0" y="51004"/>
                  </a:lnTo>
                  <a:close/>
                </a:path>
                <a:path w="102234" h="73660">
                  <a:moveTo>
                    <a:pt x="0" y="0"/>
                  </a:moveTo>
                  <a:lnTo>
                    <a:pt x="0" y="5679"/>
                  </a:lnTo>
                  <a:lnTo>
                    <a:pt x="96397" y="34002"/>
                  </a:lnTo>
                  <a:lnTo>
                    <a:pt x="85048" y="73666"/>
                  </a:lnTo>
                  <a:lnTo>
                    <a:pt x="90732" y="73666"/>
                  </a:lnTo>
                  <a:lnTo>
                    <a:pt x="102062" y="28342"/>
                  </a:lnTo>
                  <a:lnTo>
                    <a:pt x="0" y="0"/>
                  </a:lnTo>
                  <a:close/>
                </a:path>
              </a:pathLst>
            </a:custGeom>
            <a:solidFill>
              <a:srgbClr val="52B35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8" name="object 195">
              <a:extLst>
                <a:ext uri="{FF2B5EF4-FFF2-40B4-BE49-F238E27FC236}">
                  <a16:creationId xmlns:a16="http://schemas.microsoft.com/office/drawing/2014/main" id="{718385A6-8DA0-4F41-8893-5E450330E1AF}"/>
                </a:ext>
              </a:extLst>
            </p:cNvPr>
            <p:cNvSpPr/>
            <p:nvPr/>
          </p:nvSpPr>
          <p:spPr>
            <a:xfrm>
              <a:off x="6335413" y="4575835"/>
              <a:ext cx="233045" cy="0"/>
            </a:xfrm>
            <a:custGeom>
              <a:avLst/>
              <a:gdLst/>
              <a:ahLst/>
              <a:cxnLst/>
              <a:rect l="l" t="t" r="r" b="b"/>
              <a:pathLst>
                <a:path w="233045">
                  <a:moveTo>
                    <a:pt x="0" y="0"/>
                  </a:moveTo>
                  <a:lnTo>
                    <a:pt x="232487" y="0"/>
                  </a:lnTo>
                </a:path>
              </a:pathLst>
            </a:custGeom>
            <a:ln w="46601">
              <a:solidFill>
                <a:srgbClr val="EC9B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9" name="object 196">
              <a:extLst>
                <a:ext uri="{FF2B5EF4-FFF2-40B4-BE49-F238E27FC236}">
                  <a16:creationId xmlns:a16="http://schemas.microsoft.com/office/drawing/2014/main" id="{78110F2F-0005-42E5-9627-78B5B0607C63}"/>
                </a:ext>
              </a:extLst>
            </p:cNvPr>
            <p:cNvSpPr/>
            <p:nvPr/>
          </p:nvSpPr>
          <p:spPr>
            <a:xfrm>
              <a:off x="6335413" y="4575835"/>
              <a:ext cx="107950" cy="0"/>
            </a:xfrm>
            <a:custGeom>
              <a:avLst/>
              <a:gdLst/>
              <a:ahLst/>
              <a:cxnLst/>
              <a:rect l="l" t="t" r="r" b="b"/>
              <a:pathLst>
                <a:path w="107950">
                  <a:moveTo>
                    <a:pt x="0" y="0"/>
                  </a:moveTo>
                  <a:lnTo>
                    <a:pt x="107738" y="0"/>
                  </a:lnTo>
                </a:path>
              </a:pathLst>
            </a:custGeom>
            <a:ln w="46601">
              <a:solidFill>
                <a:srgbClr val="D5832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0" name="object 197">
              <a:extLst>
                <a:ext uri="{FF2B5EF4-FFF2-40B4-BE49-F238E27FC236}">
                  <a16:creationId xmlns:a16="http://schemas.microsoft.com/office/drawing/2014/main" id="{78E4FD94-CB85-4356-8C01-B6D4DD7C66ED}"/>
                </a:ext>
              </a:extLst>
            </p:cNvPr>
            <p:cNvSpPr/>
            <p:nvPr/>
          </p:nvSpPr>
          <p:spPr>
            <a:xfrm>
              <a:off x="6494181" y="4575835"/>
              <a:ext cx="45720" cy="0"/>
            </a:xfrm>
            <a:custGeom>
              <a:avLst/>
              <a:gdLst/>
              <a:ahLst/>
              <a:cxnLst/>
              <a:rect l="l" t="t" r="r" b="b"/>
              <a:pathLst>
                <a:path w="45720">
                  <a:moveTo>
                    <a:pt x="0" y="0"/>
                  </a:moveTo>
                  <a:lnTo>
                    <a:pt x="45368" y="0"/>
                  </a:lnTo>
                </a:path>
              </a:pathLst>
            </a:custGeom>
            <a:ln w="46601">
              <a:solidFill>
                <a:srgbClr val="FFCF4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1" name="object 198">
              <a:extLst>
                <a:ext uri="{FF2B5EF4-FFF2-40B4-BE49-F238E27FC236}">
                  <a16:creationId xmlns:a16="http://schemas.microsoft.com/office/drawing/2014/main" id="{F558B391-11B7-4675-AE1E-75F9548CC2BA}"/>
                </a:ext>
              </a:extLst>
            </p:cNvPr>
            <p:cNvSpPr/>
            <p:nvPr/>
          </p:nvSpPr>
          <p:spPr>
            <a:xfrm>
              <a:off x="6477167" y="4490851"/>
              <a:ext cx="238760" cy="102235"/>
            </a:xfrm>
            <a:custGeom>
              <a:avLst/>
              <a:gdLst/>
              <a:ahLst/>
              <a:cxnLst/>
              <a:rect l="l" t="t" r="r" b="b"/>
              <a:pathLst>
                <a:path w="238759" h="102235">
                  <a:moveTo>
                    <a:pt x="11348" y="0"/>
                  </a:moveTo>
                  <a:lnTo>
                    <a:pt x="0" y="39663"/>
                  </a:lnTo>
                  <a:lnTo>
                    <a:pt x="226822" y="101989"/>
                  </a:lnTo>
                  <a:lnTo>
                    <a:pt x="238171" y="62325"/>
                  </a:lnTo>
                  <a:lnTo>
                    <a:pt x="11348" y="0"/>
                  </a:lnTo>
                  <a:close/>
                </a:path>
              </a:pathLst>
            </a:custGeom>
            <a:solidFill>
              <a:srgbClr val="EC9B2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2" name="object 199">
              <a:extLst>
                <a:ext uri="{FF2B5EF4-FFF2-40B4-BE49-F238E27FC236}">
                  <a16:creationId xmlns:a16="http://schemas.microsoft.com/office/drawing/2014/main" id="{813C4619-889D-4CD0-8B29-F25C89C2CAA0}"/>
                </a:ext>
              </a:extLst>
            </p:cNvPr>
            <p:cNvSpPr/>
            <p:nvPr/>
          </p:nvSpPr>
          <p:spPr>
            <a:xfrm>
              <a:off x="6477167" y="4490851"/>
              <a:ext cx="119380" cy="68580"/>
            </a:xfrm>
            <a:custGeom>
              <a:avLst/>
              <a:gdLst/>
              <a:ahLst/>
              <a:cxnLst/>
              <a:rect l="l" t="t" r="r" b="b"/>
              <a:pathLst>
                <a:path w="119379" h="68579">
                  <a:moveTo>
                    <a:pt x="11348" y="0"/>
                  </a:moveTo>
                  <a:lnTo>
                    <a:pt x="0" y="39663"/>
                  </a:lnTo>
                  <a:lnTo>
                    <a:pt x="90732" y="62325"/>
                  </a:lnTo>
                  <a:lnTo>
                    <a:pt x="102081" y="67986"/>
                  </a:lnTo>
                  <a:lnTo>
                    <a:pt x="119095" y="28322"/>
                  </a:lnTo>
                  <a:lnTo>
                    <a:pt x="11348" y="0"/>
                  </a:lnTo>
                  <a:close/>
                </a:path>
              </a:pathLst>
            </a:custGeom>
            <a:solidFill>
              <a:srgbClr val="D5832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3" name="object 200">
              <a:extLst>
                <a:ext uri="{FF2B5EF4-FFF2-40B4-BE49-F238E27FC236}">
                  <a16:creationId xmlns:a16="http://schemas.microsoft.com/office/drawing/2014/main" id="{A0AB2326-B1E5-4B33-8472-E6C222E66475}"/>
                </a:ext>
              </a:extLst>
            </p:cNvPr>
            <p:cNvSpPr/>
            <p:nvPr/>
          </p:nvSpPr>
          <p:spPr>
            <a:xfrm>
              <a:off x="6630271" y="4530514"/>
              <a:ext cx="34290" cy="51435"/>
            </a:xfrm>
            <a:custGeom>
              <a:avLst/>
              <a:gdLst/>
              <a:ahLst/>
              <a:cxnLst/>
              <a:rect l="l" t="t" r="r" b="b"/>
              <a:pathLst>
                <a:path w="34290" h="51435">
                  <a:moveTo>
                    <a:pt x="11348" y="0"/>
                  </a:moveTo>
                  <a:lnTo>
                    <a:pt x="0" y="39663"/>
                  </a:lnTo>
                  <a:lnTo>
                    <a:pt x="22697" y="51004"/>
                  </a:lnTo>
                  <a:lnTo>
                    <a:pt x="34027" y="11321"/>
                  </a:lnTo>
                  <a:lnTo>
                    <a:pt x="11348" y="0"/>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4" name="object 201">
              <a:extLst>
                <a:ext uri="{FF2B5EF4-FFF2-40B4-BE49-F238E27FC236}">
                  <a16:creationId xmlns:a16="http://schemas.microsoft.com/office/drawing/2014/main" id="{80AB5D40-B747-49CB-BC5C-D2B01607F244}"/>
                </a:ext>
              </a:extLst>
            </p:cNvPr>
            <p:cNvSpPr/>
            <p:nvPr/>
          </p:nvSpPr>
          <p:spPr>
            <a:xfrm>
              <a:off x="6664297" y="4541836"/>
              <a:ext cx="22860" cy="45720"/>
            </a:xfrm>
            <a:custGeom>
              <a:avLst/>
              <a:gdLst/>
              <a:ahLst/>
              <a:cxnLst/>
              <a:rect l="l" t="t" r="r" b="b"/>
              <a:pathLst>
                <a:path w="22859" h="45720">
                  <a:moveTo>
                    <a:pt x="11348" y="0"/>
                  </a:moveTo>
                  <a:lnTo>
                    <a:pt x="0" y="39682"/>
                  </a:lnTo>
                  <a:lnTo>
                    <a:pt x="11348" y="45343"/>
                  </a:lnTo>
                  <a:lnTo>
                    <a:pt x="22678" y="5679"/>
                  </a:lnTo>
                  <a:lnTo>
                    <a:pt x="11348" y="0"/>
                  </a:lnTo>
                  <a:close/>
                </a:path>
              </a:pathLst>
            </a:custGeom>
            <a:solidFill>
              <a:srgbClr val="FFCF4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5" name="object 202">
              <a:extLst>
                <a:ext uri="{FF2B5EF4-FFF2-40B4-BE49-F238E27FC236}">
                  <a16:creationId xmlns:a16="http://schemas.microsoft.com/office/drawing/2014/main" id="{6A5C1B84-C633-4BF6-B6D7-B80046616841}"/>
                </a:ext>
              </a:extLst>
            </p:cNvPr>
            <p:cNvSpPr/>
            <p:nvPr/>
          </p:nvSpPr>
          <p:spPr>
            <a:xfrm>
              <a:off x="6618940" y="4488021"/>
              <a:ext cx="233045" cy="0"/>
            </a:xfrm>
            <a:custGeom>
              <a:avLst/>
              <a:gdLst/>
              <a:ahLst/>
              <a:cxnLst/>
              <a:rect l="l" t="t" r="r" b="b"/>
              <a:pathLst>
                <a:path w="233045">
                  <a:moveTo>
                    <a:pt x="0" y="0"/>
                  </a:moveTo>
                  <a:lnTo>
                    <a:pt x="232487" y="0"/>
                  </a:lnTo>
                </a:path>
              </a:pathLst>
            </a:custGeom>
            <a:ln w="6930">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6" name="object 203">
              <a:extLst>
                <a:ext uri="{FF2B5EF4-FFF2-40B4-BE49-F238E27FC236}">
                  <a16:creationId xmlns:a16="http://schemas.microsoft.com/office/drawing/2014/main" id="{194B1AB3-BC97-4175-9333-6435875420C7}"/>
                </a:ext>
              </a:extLst>
            </p:cNvPr>
            <p:cNvSpPr/>
            <p:nvPr/>
          </p:nvSpPr>
          <p:spPr>
            <a:xfrm>
              <a:off x="7066901" y="4488021"/>
              <a:ext cx="255270" cy="0"/>
            </a:xfrm>
            <a:custGeom>
              <a:avLst/>
              <a:gdLst/>
              <a:ahLst/>
              <a:cxnLst/>
              <a:rect l="l" t="t" r="r" b="b"/>
              <a:pathLst>
                <a:path w="255270">
                  <a:moveTo>
                    <a:pt x="0" y="0"/>
                  </a:moveTo>
                  <a:lnTo>
                    <a:pt x="255184" y="0"/>
                  </a:lnTo>
                </a:path>
              </a:pathLst>
            </a:custGeom>
            <a:ln w="6930">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7" name="object 204">
              <a:extLst>
                <a:ext uri="{FF2B5EF4-FFF2-40B4-BE49-F238E27FC236}">
                  <a16:creationId xmlns:a16="http://schemas.microsoft.com/office/drawing/2014/main" id="{6F519EDB-F8B6-47B0-9DEA-B43C42CA64B3}"/>
                </a:ext>
              </a:extLst>
            </p:cNvPr>
            <p:cNvSpPr/>
            <p:nvPr/>
          </p:nvSpPr>
          <p:spPr>
            <a:xfrm>
              <a:off x="6851428" y="4488021"/>
              <a:ext cx="210185" cy="0"/>
            </a:xfrm>
            <a:custGeom>
              <a:avLst/>
              <a:gdLst/>
              <a:ahLst/>
              <a:cxnLst/>
              <a:rect l="l" t="t" r="r" b="b"/>
              <a:pathLst>
                <a:path w="210184">
                  <a:moveTo>
                    <a:pt x="0" y="0"/>
                  </a:moveTo>
                  <a:lnTo>
                    <a:pt x="209808" y="0"/>
                  </a:lnTo>
                </a:path>
              </a:pathLst>
            </a:custGeom>
            <a:ln w="6930">
              <a:solidFill>
                <a:srgbClr val="A0CCA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8" name="object 205">
              <a:extLst>
                <a:ext uri="{FF2B5EF4-FFF2-40B4-BE49-F238E27FC236}">
                  <a16:creationId xmlns:a16="http://schemas.microsoft.com/office/drawing/2014/main" id="{8C43615D-3E40-48A7-B5A5-F3299CD45374}"/>
                </a:ext>
              </a:extLst>
            </p:cNvPr>
            <p:cNvSpPr/>
            <p:nvPr/>
          </p:nvSpPr>
          <p:spPr>
            <a:xfrm>
              <a:off x="7015880" y="4485185"/>
              <a:ext cx="17145" cy="5715"/>
            </a:xfrm>
            <a:custGeom>
              <a:avLst/>
              <a:gdLst/>
              <a:ahLst/>
              <a:cxnLst/>
              <a:rect l="l" t="t" r="r" b="b"/>
              <a:pathLst>
                <a:path w="17145" h="5714">
                  <a:moveTo>
                    <a:pt x="0" y="2833"/>
                  </a:moveTo>
                  <a:lnTo>
                    <a:pt x="17011" y="2833"/>
                  </a:lnTo>
                </a:path>
              </a:pathLst>
            </a:custGeom>
            <a:ln w="6936">
              <a:solidFill>
                <a:srgbClr val="A83A3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9" name="object 206">
              <a:extLst>
                <a:ext uri="{FF2B5EF4-FFF2-40B4-BE49-F238E27FC236}">
                  <a16:creationId xmlns:a16="http://schemas.microsoft.com/office/drawing/2014/main" id="{F7A91DD1-1E0F-42C3-A57E-1C21AC543C29}"/>
                </a:ext>
              </a:extLst>
            </p:cNvPr>
            <p:cNvSpPr/>
            <p:nvPr/>
          </p:nvSpPr>
          <p:spPr>
            <a:xfrm>
              <a:off x="6879771" y="4485185"/>
              <a:ext cx="22860" cy="5715"/>
            </a:xfrm>
            <a:custGeom>
              <a:avLst/>
              <a:gdLst/>
              <a:ahLst/>
              <a:cxnLst/>
              <a:rect l="l" t="t" r="r" b="b"/>
              <a:pathLst>
                <a:path w="22859" h="5714">
                  <a:moveTo>
                    <a:pt x="0" y="2833"/>
                  </a:moveTo>
                  <a:lnTo>
                    <a:pt x="22682" y="2833"/>
                  </a:lnTo>
                </a:path>
              </a:pathLst>
            </a:custGeom>
            <a:ln w="6936">
              <a:solidFill>
                <a:srgbClr val="A83A3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0" name="object 207">
              <a:extLst>
                <a:ext uri="{FF2B5EF4-FFF2-40B4-BE49-F238E27FC236}">
                  <a16:creationId xmlns:a16="http://schemas.microsoft.com/office/drawing/2014/main" id="{C5940851-ECBC-4410-8FF0-8BEF7B058E6A}"/>
                </a:ext>
              </a:extLst>
            </p:cNvPr>
            <p:cNvSpPr/>
            <p:nvPr/>
          </p:nvSpPr>
          <p:spPr>
            <a:xfrm>
              <a:off x="7061237" y="4485185"/>
              <a:ext cx="5715" cy="5715"/>
            </a:xfrm>
            <a:custGeom>
              <a:avLst/>
              <a:gdLst/>
              <a:ahLst/>
              <a:cxnLst/>
              <a:rect l="l" t="t" r="r" b="b"/>
              <a:pathLst>
                <a:path w="5715" h="5714">
                  <a:moveTo>
                    <a:pt x="0" y="2833"/>
                  </a:moveTo>
                  <a:lnTo>
                    <a:pt x="5670" y="2833"/>
                  </a:lnTo>
                </a:path>
              </a:pathLst>
            </a:custGeom>
            <a:ln w="6936">
              <a:solidFill>
                <a:srgbClr val="20AC5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1" name="object 208">
              <a:extLst>
                <a:ext uri="{FF2B5EF4-FFF2-40B4-BE49-F238E27FC236}">
                  <a16:creationId xmlns:a16="http://schemas.microsoft.com/office/drawing/2014/main" id="{A1094F10-5314-43B3-9AAE-8A56470C06B2}"/>
                </a:ext>
              </a:extLst>
            </p:cNvPr>
            <p:cNvSpPr/>
            <p:nvPr/>
          </p:nvSpPr>
          <p:spPr>
            <a:xfrm>
              <a:off x="7049888" y="4261358"/>
              <a:ext cx="260985" cy="0"/>
            </a:xfrm>
            <a:custGeom>
              <a:avLst/>
              <a:gdLst/>
              <a:ahLst/>
              <a:cxnLst/>
              <a:rect l="l" t="t" r="r" b="b"/>
              <a:pathLst>
                <a:path w="260984">
                  <a:moveTo>
                    <a:pt x="0" y="0"/>
                  </a:moveTo>
                  <a:lnTo>
                    <a:pt x="260849" y="0"/>
                  </a:lnTo>
                </a:path>
              </a:pathLst>
            </a:custGeom>
            <a:ln w="6936">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2" name="object 209">
              <a:extLst>
                <a:ext uri="{FF2B5EF4-FFF2-40B4-BE49-F238E27FC236}">
                  <a16:creationId xmlns:a16="http://schemas.microsoft.com/office/drawing/2014/main" id="{78455B37-22FA-41EE-A0AE-14DD5F99C1BE}"/>
                </a:ext>
              </a:extLst>
            </p:cNvPr>
            <p:cNvSpPr/>
            <p:nvPr/>
          </p:nvSpPr>
          <p:spPr>
            <a:xfrm>
              <a:off x="6834414" y="4261358"/>
              <a:ext cx="215900" cy="0"/>
            </a:xfrm>
            <a:custGeom>
              <a:avLst/>
              <a:gdLst/>
              <a:ahLst/>
              <a:cxnLst/>
              <a:rect l="l" t="t" r="r" b="b"/>
              <a:pathLst>
                <a:path w="215900">
                  <a:moveTo>
                    <a:pt x="0" y="0"/>
                  </a:moveTo>
                  <a:lnTo>
                    <a:pt x="215473" y="0"/>
                  </a:lnTo>
                </a:path>
              </a:pathLst>
            </a:custGeom>
            <a:ln w="6936">
              <a:solidFill>
                <a:srgbClr val="A0CCA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3" name="object 210">
              <a:extLst>
                <a:ext uri="{FF2B5EF4-FFF2-40B4-BE49-F238E27FC236}">
                  <a16:creationId xmlns:a16="http://schemas.microsoft.com/office/drawing/2014/main" id="{4D18C955-59A2-4DBC-AE43-353AB083B704}"/>
                </a:ext>
              </a:extLst>
            </p:cNvPr>
            <p:cNvSpPr/>
            <p:nvPr/>
          </p:nvSpPr>
          <p:spPr>
            <a:xfrm>
              <a:off x="6998866" y="4258525"/>
              <a:ext cx="17145" cy="5715"/>
            </a:xfrm>
            <a:custGeom>
              <a:avLst/>
              <a:gdLst/>
              <a:ahLst/>
              <a:cxnLst/>
              <a:rect l="l" t="t" r="r" b="b"/>
              <a:pathLst>
                <a:path w="17145" h="5714">
                  <a:moveTo>
                    <a:pt x="0" y="2833"/>
                  </a:moveTo>
                  <a:lnTo>
                    <a:pt x="17011" y="2833"/>
                  </a:lnTo>
                </a:path>
              </a:pathLst>
            </a:custGeom>
            <a:ln w="6936">
              <a:solidFill>
                <a:srgbClr val="A83A3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4" name="object 211">
              <a:extLst>
                <a:ext uri="{FF2B5EF4-FFF2-40B4-BE49-F238E27FC236}">
                  <a16:creationId xmlns:a16="http://schemas.microsoft.com/office/drawing/2014/main" id="{9883A7D1-C4CD-48F1-91A8-0EB74EC3C5CF}"/>
                </a:ext>
              </a:extLst>
            </p:cNvPr>
            <p:cNvSpPr/>
            <p:nvPr/>
          </p:nvSpPr>
          <p:spPr>
            <a:xfrm>
              <a:off x="6607592" y="4261358"/>
              <a:ext cx="227329" cy="0"/>
            </a:xfrm>
            <a:custGeom>
              <a:avLst/>
              <a:gdLst/>
              <a:ahLst/>
              <a:cxnLst/>
              <a:rect l="l" t="t" r="r" b="b"/>
              <a:pathLst>
                <a:path w="227329">
                  <a:moveTo>
                    <a:pt x="0" y="0"/>
                  </a:moveTo>
                  <a:lnTo>
                    <a:pt x="226822" y="0"/>
                  </a:lnTo>
                </a:path>
              </a:pathLst>
            </a:custGeom>
            <a:ln w="6936">
              <a:solidFill>
                <a:srgbClr val="52B3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5" name="object 212">
              <a:extLst>
                <a:ext uri="{FF2B5EF4-FFF2-40B4-BE49-F238E27FC236}">
                  <a16:creationId xmlns:a16="http://schemas.microsoft.com/office/drawing/2014/main" id="{B3FD643C-EBBB-46A6-BEA6-22F1A06F02BC}"/>
                </a:ext>
              </a:extLst>
            </p:cNvPr>
            <p:cNvSpPr/>
            <p:nvPr/>
          </p:nvSpPr>
          <p:spPr>
            <a:xfrm>
              <a:off x="6862777" y="4258525"/>
              <a:ext cx="22860" cy="5715"/>
            </a:xfrm>
            <a:custGeom>
              <a:avLst/>
              <a:gdLst/>
              <a:ahLst/>
              <a:cxnLst/>
              <a:rect l="l" t="t" r="r" b="b"/>
              <a:pathLst>
                <a:path w="22859" h="5714">
                  <a:moveTo>
                    <a:pt x="0" y="2833"/>
                  </a:moveTo>
                  <a:lnTo>
                    <a:pt x="22682" y="2833"/>
                  </a:lnTo>
                </a:path>
              </a:pathLst>
            </a:custGeom>
            <a:ln w="6936">
              <a:solidFill>
                <a:srgbClr val="A83A3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6" name="object 213">
              <a:extLst>
                <a:ext uri="{FF2B5EF4-FFF2-40B4-BE49-F238E27FC236}">
                  <a16:creationId xmlns:a16="http://schemas.microsoft.com/office/drawing/2014/main" id="{DD9FDDC6-2260-431A-BAC8-DE7DE1F002BF}"/>
                </a:ext>
              </a:extLst>
            </p:cNvPr>
            <p:cNvSpPr/>
            <p:nvPr/>
          </p:nvSpPr>
          <p:spPr>
            <a:xfrm>
              <a:off x="7702231" y="4592840"/>
              <a:ext cx="515620" cy="51435"/>
            </a:xfrm>
            <a:custGeom>
              <a:avLst/>
              <a:gdLst/>
              <a:ahLst/>
              <a:cxnLst/>
              <a:rect l="l" t="t" r="r" b="b"/>
              <a:pathLst>
                <a:path w="515620" h="51435">
                  <a:moveTo>
                    <a:pt x="16836" y="0"/>
                  </a:moveTo>
                  <a:lnTo>
                    <a:pt x="6509" y="4635"/>
                  </a:lnTo>
                  <a:lnTo>
                    <a:pt x="898" y="15916"/>
                  </a:lnTo>
                  <a:lnTo>
                    <a:pt x="0" y="29909"/>
                  </a:lnTo>
                  <a:lnTo>
                    <a:pt x="3812" y="42677"/>
                  </a:lnTo>
                  <a:lnTo>
                    <a:pt x="12334" y="50284"/>
                  </a:lnTo>
                  <a:lnTo>
                    <a:pt x="16775" y="51003"/>
                  </a:lnTo>
                  <a:lnTo>
                    <a:pt x="498799" y="51003"/>
                  </a:lnTo>
                  <a:lnTo>
                    <a:pt x="509097" y="45211"/>
                  </a:lnTo>
                  <a:lnTo>
                    <a:pt x="514682" y="35501"/>
                  </a:lnTo>
                  <a:lnTo>
                    <a:pt x="515556" y="23849"/>
                  </a:lnTo>
                  <a:lnTo>
                    <a:pt x="511721" y="12234"/>
                  </a:lnTo>
                  <a:lnTo>
                    <a:pt x="503180" y="2631"/>
                  </a:lnTo>
                  <a:lnTo>
                    <a:pt x="16836"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7" name="object 214">
              <a:extLst>
                <a:ext uri="{FF2B5EF4-FFF2-40B4-BE49-F238E27FC236}">
                  <a16:creationId xmlns:a16="http://schemas.microsoft.com/office/drawing/2014/main" id="{54D6F622-7D81-4FB0-ADFA-39D6D1FC96BD}"/>
                </a:ext>
              </a:extLst>
            </p:cNvPr>
            <p:cNvSpPr/>
            <p:nvPr/>
          </p:nvSpPr>
          <p:spPr>
            <a:xfrm>
              <a:off x="7276710" y="5527802"/>
              <a:ext cx="374650" cy="328930"/>
            </a:xfrm>
            <a:custGeom>
              <a:avLst/>
              <a:gdLst/>
              <a:ahLst/>
              <a:cxnLst/>
              <a:rect l="l" t="t" r="r" b="b"/>
              <a:pathLst>
                <a:path w="374650" h="328929">
                  <a:moveTo>
                    <a:pt x="374241" y="0"/>
                  </a:moveTo>
                  <a:lnTo>
                    <a:pt x="0" y="0"/>
                  </a:lnTo>
                  <a:lnTo>
                    <a:pt x="0" y="328611"/>
                  </a:lnTo>
                  <a:lnTo>
                    <a:pt x="374213" y="328652"/>
                  </a:lnTo>
                  <a:lnTo>
                    <a:pt x="374241" y="0"/>
                  </a:lnTo>
                  <a:close/>
                </a:path>
              </a:pathLst>
            </a:custGeom>
            <a:solidFill>
              <a:srgbClr val="B1D3D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8" name="object 215">
              <a:extLst>
                <a:ext uri="{FF2B5EF4-FFF2-40B4-BE49-F238E27FC236}">
                  <a16:creationId xmlns:a16="http://schemas.microsoft.com/office/drawing/2014/main" id="{9D700FF3-853B-4753-94A1-AE9E0E2EB28F}"/>
                </a:ext>
              </a:extLst>
            </p:cNvPr>
            <p:cNvSpPr/>
            <p:nvPr/>
          </p:nvSpPr>
          <p:spPr>
            <a:xfrm>
              <a:off x="7650961" y="5301143"/>
              <a:ext cx="0" cy="226695"/>
            </a:xfrm>
            <a:custGeom>
              <a:avLst/>
              <a:gdLst/>
              <a:ahLst/>
              <a:cxnLst/>
              <a:rect l="l" t="t" r="r" b="b"/>
              <a:pathLst>
                <a:path h="226695">
                  <a:moveTo>
                    <a:pt x="0" y="0"/>
                  </a:moveTo>
                  <a:lnTo>
                    <a:pt x="0" y="226659"/>
                  </a:lnTo>
                </a:path>
              </a:pathLst>
            </a:custGeom>
            <a:ln w="3175">
              <a:solidFill>
                <a:srgbClr val="B1D3D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19" name="object 216">
              <a:extLst>
                <a:ext uri="{FF2B5EF4-FFF2-40B4-BE49-F238E27FC236}">
                  <a16:creationId xmlns:a16="http://schemas.microsoft.com/office/drawing/2014/main" id="{95105C3A-FB3E-458B-93F7-DDCF59306B38}"/>
                </a:ext>
              </a:extLst>
            </p:cNvPr>
            <p:cNvSpPr/>
            <p:nvPr/>
          </p:nvSpPr>
          <p:spPr>
            <a:xfrm>
              <a:off x="7435478" y="5301143"/>
              <a:ext cx="215900" cy="226695"/>
            </a:xfrm>
            <a:custGeom>
              <a:avLst/>
              <a:gdLst/>
              <a:ahLst/>
              <a:cxnLst/>
              <a:rect l="l" t="t" r="r" b="b"/>
              <a:pathLst>
                <a:path w="215900" h="226695">
                  <a:moveTo>
                    <a:pt x="215492" y="0"/>
                  </a:moveTo>
                  <a:lnTo>
                    <a:pt x="0" y="0"/>
                  </a:lnTo>
                  <a:lnTo>
                    <a:pt x="0" y="226659"/>
                  </a:lnTo>
                  <a:lnTo>
                    <a:pt x="215492" y="226659"/>
                  </a:lnTo>
                  <a:lnTo>
                    <a:pt x="215492" y="0"/>
                  </a:lnTo>
                  <a:close/>
                </a:path>
              </a:pathLst>
            </a:custGeom>
            <a:solidFill>
              <a:srgbClr val="60B36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a:ea typeface="+mn-ea"/>
                <a:cs typeface="+mn-cs"/>
              </a:endParaRPr>
            </a:p>
          </p:txBody>
        </p:sp>
      </p:grpSp>
      <p:pic>
        <p:nvPicPr>
          <p:cNvPr id="320" name="Picture 319">
            <a:extLst>
              <a:ext uri="{FF2B5EF4-FFF2-40B4-BE49-F238E27FC236}">
                <a16:creationId xmlns:a16="http://schemas.microsoft.com/office/drawing/2014/main" id="{3ADD512C-D22B-439B-9361-E74DB526DED6}"/>
              </a:ext>
            </a:extLst>
          </p:cNvPr>
          <p:cNvPicPr>
            <a:picLocks noChangeAspect="1"/>
          </p:cNvPicPr>
          <p:nvPr/>
        </p:nvPicPr>
        <p:blipFill>
          <a:blip r:embed="rId4"/>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2696932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itle 12">
            <a:extLst>
              <a:ext uri="{FF2B5EF4-FFF2-40B4-BE49-F238E27FC236}">
                <a16:creationId xmlns:a16="http://schemas.microsoft.com/office/drawing/2014/main" id="{955F4A9F-17FF-4812-905A-0E59CFDA8BF1}"/>
              </a:ext>
            </a:extLst>
          </p:cNvPr>
          <p:cNvSpPr txBox="1">
            <a:spLocks/>
          </p:cNvSpPr>
          <p:nvPr/>
        </p:nvSpPr>
        <p:spPr>
          <a:xfrm>
            <a:off x="1445597" y="2152347"/>
            <a:ext cx="7177897" cy="1877133"/>
          </a:xfrm>
          <a:prstGeom prst="rect">
            <a:avLst/>
          </a:prstGeom>
        </p:spPr>
        <p:txBody>
          <a:bodyPr vert="horz" lIns="0" tIns="0" rIns="0" bIns="0" rtlCol="0" anchor="t" anchorCtr="0">
            <a:noAutofit/>
          </a:bodyPr>
          <a:lstStyle>
            <a:lvl1pPr algn="l" defTabSz="914377" rtl="0" eaLnBrk="1" latinLnBrk="0" hangingPunct="1">
              <a:lnSpc>
                <a:spcPct val="70000"/>
              </a:lnSpc>
              <a:spcBef>
                <a:spcPct val="0"/>
              </a:spcBef>
              <a:buNone/>
              <a:defRPr sz="5400" kern="1200">
                <a:solidFill>
                  <a:schemeClr val="tx2"/>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pitchFamily="34" charset="0"/>
                <a:ea typeface="+mj-ea"/>
                <a:cs typeface="Calibri" panose="020F0502020204030204" pitchFamily="34" charset="0"/>
              </a:rPr>
              <a:t>Macroeconomic overview</a:t>
            </a:r>
            <a:br>
              <a:rPr kumimoji="0" lang="en-US" sz="4400" b="1" i="0" u="none" strike="noStrike" kern="1200" cap="none" spc="0" normalizeH="0" baseline="0" noProof="0" dirty="0">
                <a:ln>
                  <a:noFill/>
                </a:ln>
                <a:solidFill>
                  <a:srgbClr val="002060"/>
                </a:solidFill>
                <a:effectLst/>
                <a:uLnTx/>
                <a:uFillTx/>
                <a:latin typeface="Calibri" panose="020F0502020204030204" pitchFamily="34" charset="0"/>
                <a:ea typeface="+mj-ea"/>
                <a:cs typeface="Calibri" panose="020F0502020204030204" pitchFamily="34" charset="0"/>
              </a:rPr>
            </a:br>
            <a:r>
              <a:rPr kumimoji="0" lang="en-US" sz="4400" b="1" i="0" u="none" strike="noStrike" kern="1200" cap="none" spc="0" normalizeH="0" baseline="0" noProof="0" dirty="0">
                <a:ln>
                  <a:noFill/>
                </a:ln>
                <a:solidFill>
                  <a:srgbClr val="002060"/>
                </a:solidFill>
                <a:effectLst/>
                <a:uLnTx/>
                <a:uFillTx/>
                <a:latin typeface="Calibri" panose="020F0502020204030204" pitchFamily="34" charset="0"/>
                <a:ea typeface="+mj-ea"/>
                <a:cs typeface="Calibri" panose="020F0502020204030204" pitchFamily="34" charset="0"/>
              </a:rPr>
              <a:t>- India story</a:t>
            </a:r>
          </a:p>
        </p:txBody>
      </p:sp>
      <p:pic>
        <p:nvPicPr>
          <p:cNvPr id="3" name="Picture 2">
            <a:extLst>
              <a:ext uri="{FF2B5EF4-FFF2-40B4-BE49-F238E27FC236}">
                <a16:creationId xmlns:a16="http://schemas.microsoft.com/office/drawing/2014/main" id="{6AAD6A33-D8FD-4F2B-B92D-F414DA389825}"/>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3816405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3113" y="462465"/>
            <a:ext cx="10195200" cy="533400"/>
          </a:xfrm>
        </p:spPr>
        <p:txBody>
          <a:bodyPr/>
          <a:lstStyle/>
          <a:p>
            <a:r>
              <a:rPr lang="en-US" sz="3600" b="1" dirty="0">
                <a:latin typeface="Calibri" panose="020F0502020204030204" pitchFamily="34" charset="0"/>
                <a:cs typeface="Calibri" panose="020F0502020204030204" pitchFamily="34" charset="0"/>
              </a:rPr>
              <a:t>Economy: A quick snapshot of the current status</a:t>
            </a:r>
          </a:p>
        </p:txBody>
      </p:sp>
      <p:pic>
        <p:nvPicPr>
          <p:cNvPr id="6" name="Picture 5">
            <a:extLst>
              <a:ext uri="{FF2B5EF4-FFF2-40B4-BE49-F238E27FC236}">
                <a16:creationId xmlns:a16="http://schemas.microsoft.com/office/drawing/2014/main" id="{A21E026C-3FE7-482E-A564-95890B8CE9E9}"/>
              </a:ext>
            </a:extLst>
          </p:cNvPr>
          <p:cNvPicPr>
            <a:picLocks noChangeAspect="1"/>
          </p:cNvPicPr>
          <p:nvPr/>
        </p:nvPicPr>
        <p:blipFill>
          <a:blip r:embed="rId2"/>
          <a:stretch>
            <a:fillRect/>
          </a:stretch>
        </p:blipFill>
        <p:spPr>
          <a:xfrm>
            <a:off x="10311623" y="102763"/>
            <a:ext cx="1775534" cy="1121149"/>
          </a:xfrm>
          <a:prstGeom prst="rect">
            <a:avLst/>
          </a:prstGeom>
        </p:spPr>
      </p:pic>
      <p:sp>
        <p:nvSpPr>
          <p:cNvPr id="7" name="Rectangle 6">
            <a:extLst>
              <a:ext uri="{FF2B5EF4-FFF2-40B4-BE49-F238E27FC236}">
                <a16:creationId xmlns:a16="http://schemas.microsoft.com/office/drawing/2014/main" id="{67B2A0EB-7316-4720-99FF-D10E0A50081C}"/>
              </a:ext>
            </a:extLst>
          </p:cNvPr>
          <p:cNvSpPr/>
          <p:nvPr/>
        </p:nvSpPr>
        <p:spPr>
          <a:xfrm>
            <a:off x="653114" y="2130569"/>
            <a:ext cx="2514630" cy="1718419"/>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Growth is estimated at 9.2 percent for FY22.</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Gross value add in agriculture and industry is estimated to grow by 3.9 percent and 11.8 percent, respectively. Gross investment and exports will be the bigger growth drivers.  </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FY23</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Growth may increase between 8.0 percent and 8.5 percent. Rapid pace of vaccination and long-term benefits of supply-side reforms in the pipeline will aid growth.</a:t>
            </a:r>
            <a:endPar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endParaRPr>
          </a:p>
        </p:txBody>
      </p:sp>
      <p:sp>
        <p:nvSpPr>
          <p:cNvPr id="8" name="Rectangle 7">
            <a:extLst>
              <a:ext uri="{FF2B5EF4-FFF2-40B4-BE49-F238E27FC236}">
                <a16:creationId xmlns:a16="http://schemas.microsoft.com/office/drawing/2014/main" id="{482F334B-8661-4B4B-9FE5-1D3B9D2F15C9}"/>
              </a:ext>
            </a:extLst>
          </p:cNvPr>
          <p:cNvSpPr/>
          <p:nvPr/>
        </p:nvSpPr>
        <p:spPr>
          <a:xfrm>
            <a:off x="9320884" y="2130569"/>
            <a:ext cx="2519449" cy="1567096"/>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The fiscal deficit reached 46.2 percent of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the full year target during April−Nov 2021, amidst a rise in tax collections. The deficit for FY22 is expected to be -6.9 percent.</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FY23</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The government finances to witness consolidation in FY22, after uptick in deficit and debt indicators in FY2021</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 The deficit is expected to be –6.4 percent in FY23.</a:t>
            </a:r>
          </a:p>
        </p:txBody>
      </p:sp>
      <p:sp>
        <p:nvSpPr>
          <p:cNvPr id="9" name="Rectangle 8">
            <a:extLst>
              <a:ext uri="{FF2B5EF4-FFF2-40B4-BE49-F238E27FC236}">
                <a16:creationId xmlns:a16="http://schemas.microsoft.com/office/drawing/2014/main" id="{238C9C29-FBE9-4422-A969-C62BA7DA6DF6}"/>
              </a:ext>
            </a:extLst>
          </p:cNvPr>
          <p:cNvSpPr/>
          <p:nvPr/>
        </p:nvSpPr>
        <p:spPr>
          <a:xfrm>
            <a:off x="629529" y="4491047"/>
            <a:ext cx="2543033" cy="1413207"/>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GB"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Yields have </a:t>
            </a:r>
            <a:r>
              <a:rPr kumimoji="0" lang="en-GB"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risen to 6.4 percent in Dec 2021</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 due to inflation and rising government borrowings. The tapering of assets by the US Federal Reserve has also led to an increase in yields.</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GB"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a:t>
            </a: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FY23</a:t>
            </a:r>
            <a:endParaRPr kumimoji="0" lang="en-GB"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endParaRP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GB"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Yields may remain volatile with downside risks amidst </a:t>
            </a:r>
            <a:r>
              <a:rPr kumimoji="0" lang="en-GB"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a rising </a:t>
            </a:r>
            <a:r>
              <a:rPr kumimoji="0" lang="en-GB"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fiscal deficit and uncertainty around global liquidity.</a:t>
            </a:r>
          </a:p>
        </p:txBody>
      </p:sp>
      <p:sp>
        <p:nvSpPr>
          <p:cNvPr id="10" name="Rectangle 9">
            <a:extLst>
              <a:ext uri="{FF2B5EF4-FFF2-40B4-BE49-F238E27FC236}">
                <a16:creationId xmlns:a16="http://schemas.microsoft.com/office/drawing/2014/main" id="{10DD9ABD-6C71-4D9F-8574-890BF48C2246}"/>
              </a:ext>
            </a:extLst>
          </p:cNvPr>
          <p:cNvSpPr/>
          <p:nvPr/>
        </p:nvSpPr>
        <p:spPr>
          <a:xfrm>
            <a:off x="9312548" y="4491047"/>
            <a:ext cx="2503141" cy="1426031"/>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Net FDI inflows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amounted to </a:t>
            </a:r>
            <a:b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b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US$ 24.7 billion for April-November 2021, </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29.5 percent lower than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April-November 2020.</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FY23</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FDI is expected to remain volatile due to global uncertainties associated with the spread of the infection and the pace of monetary policy tightening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in advanced countries</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a:t>
            </a:r>
          </a:p>
        </p:txBody>
      </p:sp>
      <p:cxnSp>
        <p:nvCxnSpPr>
          <p:cNvPr id="11" name="Straight Connector 10">
            <a:extLst>
              <a:ext uri="{FF2B5EF4-FFF2-40B4-BE49-F238E27FC236}">
                <a16:creationId xmlns:a16="http://schemas.microsoft.com/office/drawing/2014/main" id="{7E4A4E41-B54A-4817-B36A-EC526959F626}"/>
              </a:ext>
            </a:extLst>
          </p:cNvPr>
          <p:cNvCxnSpPr/>
          <p:nvPr/>
        </p:nvCxnSpPr>
        <p:spPr>
          <a:xfrm>
            <a:off x="629530" y="4154943"/>
            <a:ext cx="2545144"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 name="Hexagon 11">
            <a:extLst>
              <a:ext uri="{FF2B5EF4-FFF2-40B4-BE49-F238E27FC236}">
                <a16:creationId xmlns:a16="http://schemas.microsoft.com/office/drawing/2014/main" id="{1FD89F16-63C3-42CD-AB55-396C13CE7F27}"/>
              </a:ext>
            </a:extLst>
          </p:cNvPr>
          <p:cNvSpPr/>
          <p:nvPr/>
        </p:nvSpPr>
        <p:spPr>
          <a:xfrm>
            <a:off x="1108513" y="3887464"/>
            <a:ext cx="1656370" cy="520119"/>
          </a:xfrm>
          <a:prstGeom prst="hexagon">
            <a:avLst/>
          </a:prstGeom>
          <a:solidFill>
            <a:schemeClr val="accent3"/>
          </a:solidFill>
          <a:ln>
            <a:noFill/>
          </a:ln>
        </p:spPr>
        <p:txBody>
          <a:bodyPr wrap="square" lIns="0" rIns="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alibri"/>
                <a:ea typeface="+mn-ea"/>
                <a:cs typeface="+mn-cs"/>
              </a:rPr>
              <a:t>Government’s 10- year security yields</a:t>
            </a:r>
          </a:p>
        </p:txBody>
      </p:sp>
      <p:cxnSp>
        <p:nvCxnSpPr>
          <p:cNvPr id="13" name="Straight Connector 12">
            <a:extLst>
              <a:ext uri="{FF2B5EF4-FFF2-40B4-BE49-F238E27FC236}">
                <a16:creationId xmlns:a16="http://schemas.microsoft.com/office/drawing/2014/main" id="{D1436E62-AF80-49C5-958B-B20A163FB56C}"/>
              </a:ext>
            </a:extLst>
          </p:cNvPr>
          <p:cNvCxnSpPr>
            <a:cxnSpLocks/>
          </p:cNvCxnSpPr>
          <p:nvPr/>
        </p:nvCxnSpPr>
        <p:spPr>
          <a:xfrm>
            <a:off x="9283236" y="1823684"/>
            <a:ext cx="2545144"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5" name="Hexagon 14">
            <a:extLst>
              <a:ext uri="{FF2B5EF4-FFF2-40B4-BE49-F238E27FC236}">
                <a16:creationId xmlns:a16="http://schemas.microsoft.com/office/drawing/2014/main" id="{F68DDE86-9C7A-4B22-A28B-4D4F56AA7388}"/>
              </a:ext>
            </a:extLst>
          </p:cNvPr>
          <p:cNvSpPr/>
          <p:nvPr/>
        </p:nvSpPr>
        <p:spPr>
          <a:xfrm>
            <a:off x="9727622" y="1563625"/>
            <a:ext cx="1656370" cy="520119"/>
          </a:xfrm>
          <a:prstGeom prst="hexagon">
            <a:avLst/>
          </a:prstGeom>
          <a:solidFill>
            <a:schemeClr val="accent3"/>
          </a:solidFill>
          <a:ln>
            <a:noFill/>
          </a:ln>
        </p:spPr>
        <p:txBody>
          <a:bodyPr wrap="square" lIns="0" rIns="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Fiscal deficit</a:t>
            </a:r>
          </a:p>
        </p:txBody>
      </p:sp>
      <p:cxnSp>
        <p:nvCxnSpPr>
          <p:cNvPr id="16" name="Straight Connector 15">
            <a:extLst>
              <a:ext uri="{FF2B5EF4-FFF2-40B4-BE49-F238E27FC236}">
                <a16:creationId xmlns:a16="http://schemas.microsoft.com/office/drawing/2014/main" id="{F8CEE642-1919-4412-8F71-EF1FFA527B0E}"/>
              </a:ext>
            </a:extLst>
          </p:cNvPr>
          <p:cNvCxnSpPr/>
          <p:nvPr/>
        </p:nvCxnSpPr>
        <p:spPr>
          <a:xfrm>
            <a:off x="653114" y="1826481"/>
            <a:ext cx="2545144"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8" name="Hexagon 17">
            <a:extLst>
              <a:ext uri="{FF2B5EF4-FFF2-40B4-BE49-F238E27FC236}">
                <a16:creationId xmlns:a16="http://schemas.microsoft.com/office/drawing/2014/main" id="{F69AD6EF-D557-48F9-A7F4-D0A2F798911C}"/>
              </a:ext>
            </a:extLst>
          </p:cNvPr>
          <p:cNvSpPr/>
          <p:nvPr/>
        </p:nvSpPr>
        <p:spPr>
          <a:xfrm>
            <a:off x="1108513" y="1566422"/>
            <a:ext cx="1656370" cy="520119"/>
          </a:xfrm>
          <a:prstGeom prst="hexagon">
            <a:avLst/>
          </a:prstGeom>
          <a:solidFill>
            <a:schemeClr val="accent3"/>
          </a:solidFill>
          <a:ln>
            <a:noFill/>
          </a:ln>
        </p:spPr>
        <p:txBody>
          <a:bodyPr wrap="square" lIns="0" rIns="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GDP growth</a:t>
            </a:r>
          </a:p>
        </p:txBody>
      </p:sp>
      <p:cxnSp>
        <p:nvCxnSpPr>
          <p:cNvPr id="19" name="Straight Connector 18">
            <a:extLst>
              <a:ext uri="{FF2B5EF4-FFF2-40B4-BE49-F238E27FC236}">
                <a16:creationId xmlns:a16="http://schemas.microsoft.com/office/drawing/2014/main" id="{73714B33-49D9-4140-BBB3-30217F71DB74}"/>
              </a:ext>
            </a:extLst>
          </p:cNvPr>
          <p:cNvCxnSpPr/>
          <p:nvPr/>
        </p:nvCxnSpPr>
        <p:spPr>
          <a:xfrm>
            <a:off x="9295189" y="4157143"/>
            <a:ext cx="2545144"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 name="Hexagon 19">
            <a:extLst>
              <a:ext uri="{FF2B5EF4-FFF2-40B4-BE49-F238E27FC236}">
                <a16:creationId xmlns:a16="http://schemas.microsoft.com/office/drawing/2014/main" id="{0330614C-C2B8-4E82-B403-EDB30195DB93}"/>
              </a:ext>
            </a:extLst>
          </p:cNvPr>
          <p:cNvSpPr/>
          <p:nvPr/>
        </p:nvSpPr>
        <p:spPr>
          <a:xfrm>
            <a:off x="9739575" y="3887464"/>
            <a:ext cx="1656370" cy="520119"/>
          </a:xfrm>
          <a:prstGeom prst="hexagon">
            <a:avLst/>
          </a:prstGeom>
          <a:solidFill>
            <a:schemeClr val="accent3"/>
          </a:solidFill>
          <a:ln>
            <a:noFill/>
          </a:ln>
        </p:spPr>
        <p:txBody>
          <a:bodyPr wrap="square" lIns="0" rIns="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FDI</a:t>
            </a:r>
          </a:p>
        </p:txBody>
      </p:sp>
      <p:sp>
        <p:nvSpPr>
          <p:cNvPr id="21" name="Rectangle 20">
            <a:extLst>
              <a:ext uri="{FF2B5EF4-FFF2-40B4-BE49-F238E27FC236}">
                <a16:creationId xmlns:a16="http://schemas.microsoft.com/office/drawing/2014/main" id="{3E8E21DD-3A79-4CC3-AD61-22F10EC0437E}"/>
              </a:ext>
            </a:extLst>
          </p:cNvPr>
          <p:cNvSpPr/>
          <p:nvPr/>
        </p:nvSpPr>
        <p:spPr>
          <a:xfrm>
            <a:off x="6381062" y="2130569"/>
            <a:ext cx="2540189" cy="1567096"/>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Domestic credit growth was 9.8 percent in Q3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FY22 against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8.5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percent in FY21. Credit growth to the industry sector improved but yet to recover in the services sector.</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FY23</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Demand for credit growth may pick up gradually as economic activity returns to normalcy. Banks are well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capitalised; reduced NPAs may improve their willingness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to lend.</a:t>
            </a:r>
          </a:p>
        </p:txBody>
      </p:sp>
      <p:sp>
        <p:nvSpPr>
          <p:cNvPr id="22" name="Rectangle 21">
            <a:extLst>
              <a:ext uri="{FF2B5EF4-FFF2-40B4-BE49-F238E27FC236}">
                <a16:creationId xmlns:a16="http://schemas.microsoft.com/office/drawing/2014/main" id="{0574D507-065B-4929-9998-6EE8BCAC1079}"/>
              </a:ext>
            </a:extLst>
          </p:cNvPr>
          <p:cNvSpPr/>
          <p:nvPr/>
        </p:nvSpPr>
        <p:spPr>
          <a:xfrm>
            <a:off x="6434616" y="4491047"/>
            <a:ext cx="2498522" cy="1259319"/>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Current account recorded a </a:t>
            </a:r>
            <a:b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b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deficit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of 0.2 percent of GDP in H1 FY22, led by a rising </a:t>
            </a: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trade deficit.</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FY23</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Verdana" panose="020B0604030504040204" pitchFamily="34" charset="0"/>
              </a:rPr>
              <a:t>The current account may remain in deficit as imports rise with the economic recovery. Stronger exports may keep the deficit in check. </a:t>
            </a:r>
          </a:p>
        </p:txBody>
      </p:sp>
      <p:sp>
        <p:nvSpPr>
          <p:cNvPr id="23" name="Rectangle 22">
            <a:extLst>
              <a:ext uri="{FF2B5EF4-FFF2-40B4-BE49-F238E27FC236}">
                <a16:creationId xmlns:a16="http://schemas.microsoft.com/office/drawing/2014/main" id="{C59DBD91-8591-4E94-8CBC-6479EBFA4452}"/>
              </a:ext>
            </a:extLst>
          </p:cNvPr>
          <p:cNvSpPr/>
          <p:nvPr/>
        </p:nvSpPr>
        <p:spPr>
          <a:xfrm>
            <a:off x="3507461" y="4491047"/>
            <a:ext cx="2571329" cy="1567096"/>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Indian rupee depreciated by 3.4 percent in December 2021 over March 2021. However, the rupee exhibited movements in both directions against US dollar during this period.</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FY23</a:t>
            </a: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Calibri"/>
                <a:ea typeface="Verdana" panose="020B0604030504040204" pitchFamily="34" charset="0"/>
                <a:cs typeface="+mn-cs"/>
              </a:rPr>
              <a:t>The rupee may remain volatile amidst pandemic-related uncertainties, inflation, a rising fiscal deficit, and US Federal Reserve’s tapering of asset purchases.</a:t>
            </a:r>
          </a:p>
        </p:txBody>
      </p:sp>
      <p:sp>
        <p:nvSpPr>
          <p:cNvPr id="24" name="Rectangle 23">
            <a:extLst>
              <a:ext uri="{FF2B5EF4-FFF2-40B4-BE49-F238E27FC236}">
                <a16:creationId xmlns:a16="http://schemas.microsoft.com/office/drawing/2014/main" id="{402432B5-4BEB-44B7-A92E-4F0B3CA104CC}"/>
              </a:ext>
            </a:extLst>
          </p:cNvPr>
          <p:cNvSpPr/>
          <p:nvPr/>
        </p:nvSpPr>
        <p:spPr>
          <a:xfrm>
            <a:off x="3556497" y="2130569"/>
            <a:ext cx="2519449" cy="1259319"/>
          </a:xfrm>
          <a:prstGeom prst="rect">
            <a:avLst/>
          </a:prstGeom>
        </p:spPr>
        <p:txBody>
          <a:bodyPr wrap="square" l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sz="1000" b="0" i="0" u="none" strike="noStrike" kern="1200" cap="none" spc="0" normalizeH="0" baseline="0" noProof="0" dirty="0">
                <a:ln>
                  <a:noFill/>
                </a:ln>
                <a:solidFill>
                  <a:srgbClr val="002060"/>
                </a:solidFill>
                <a:effectLst/>
                <a:uLnTx/>
                <a:uFillTx/>
                <a:latin typeface="Calibri"/>
                <a:ea typeface="+mn-ea"/>
                <a:cs typeface="+mn-cs"/>
              </a:rPr>
              <a:t>In Dec 2021, the CPI inflation increased to a five-month high of 5.6 percent with core inflation remaining high at 6.1 percent.</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What to expect in </a:t>
            </a:r>
            <a:r>
              <a:rPr kumimoji="0" lang="en-US" alt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FY23</a:t>
            </a:r>
            <a:endParaRPr kumimoji="0" 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endParaRPr>
          </a:p>
          <a:p>
            <a:pPr marL="0" marR="0" lvl="0" indent="0" algn="just" defTabSz="914400" rtl="0" eaLnBrk="1" fontAlgn="auto" latinLnBrk="0" hangingPunct="1">
              <a:lnSpc>
                <a:spcPct val="100000"/>
              </a:lnSpc>
              <a:spcBef>
                <a:spcPts val="75"/>
              </a:spcBef>
              <a:spcAft>
                <a:spcPts val="0"/>
              </a:spcAft>
              <a:buClrTx/>
              <a:buSzTx/>
              <a:buFontTx/>
              <a:buNone/>
              <a:tabLst/>
              <a:defRPr/>
            </a:pPr>
            <a:r>
              <a:rPr kumimoji="0" lang="en-US" sz="1000" b="0" i="0" u="none" strike="noStrike" kern="1200" cap="none" spc="0" normalizeH="0" baseline="0" noProof="0" dirty="0">
                <a:ln>
                  <a:noFill/>
                </a:ln>
                <a:solidFill>
                  <a:srgbClr val="002060"/>
                </a:solidFill>
                <a:effectLst/>
                <a:uLnTx/>
                <a:uFillTx/>
                <a:latin typeface="Calibri"/>
                <a:ea typeface="+mn-ea"/>
                <a:cs typeface="+mn-cs"/>
              </a:rPr>
              <a:t>India does need to be wary of imported inflation, especially from elevated global energy prices and supply-chain disruptions. </a:t>
            </a:r>
          </a:p>
        </p:txBody>
      </p:sp>
      <p:cxnSp>
        <p:nvCxnSpPr>
          <p:cNvPr id="25" name="Straight Connector 24">
            <a:extLst>
              <a:ext uri="{FF2B5EF4-FFF2-40B4-BE49-F238E27FC236}">
                <a16:creationId xmlns:a16="http://schemas.microsoft.com/office/drawing/2014/main" id="{DEFF3246-7EC7-4A5D-9974-27CF3C63951A}"/>
              </a:ext>
            </a:extLst>
          </p:cNvPr>
          <p:cNvCxnSpPr/>
          <p:nvPr/>
        </p:nvCxnSpPr>
        <p:spPr>
          <a:xfrm>
            <a:off x="3512194" y="4154943"/>
            <a:ext cx="2545144"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6" name="Hexagon 25">
            <a:extLst>
              <a:ext uri="{FF2B5EF4-FFF2-40B4-BE49-F238E27FC236}">
                <a16:creationId xmlns:a16="http://schemas.microsoft.com/office/drawing/2014/main" id="{293F963A-C459-48E2-9E74-7503154117E3}"/>
              </a:ext>
            </a:extLst>
          </p:cNvPr>
          <p:cNvSpPr/>
          <p:nvPr/>
        </p:nvSpPr>
        <p:spPr>
          <a:xfrm>
            <a:off x="3956580" y="3887465"/>
            <a:ext cx="1656370" cy="520118"/>
          </a:xfrm>
          <a:prstGeom prst="hexagon">
            <a:avLst/>
          </a:prstGeom>
          <a:solidFill>
            <a:schemeClr val="accent3"/>
          </a:solidFill>
          <a:ln>
            <a:noFill/>
          </a:ln>
        </p:spPr>
        <p:txBody>
          <a:bodyPr wrap="square" lIns="0" rIns="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Rupee</a:t>
            </a:r>
          </a:p>
        </p:txBody>
      </p:sp>
      <p:cxnSp>
        <p:nvCxnSpPr>
          <p:cNvPr id="27" name="Straight Connector 26">
            <a:extLst>
              <a:ext uri="{FF2B5EF4-FFF2-40B4-BE49-F238E27FC236}">
                <a16:creationId xmlns:a16="http://schemas.microsoft.com/office/drawing/2014/main" id="{C22E4BD0-D6AC-41D0-88C7-37DF2D28FB78}"/>
              </a:ext>
            </a:extLst>
          </p:cNvPr>
          <p:cNvCxnSpPr/>
          <p:nvPr/>
        </p:nvCxnSpPr>
        <p:spPr>
          <a:xfrm>
            <a:off x="6359413" y="4147164"/>
            <a:ext cx="2545144"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8" name="Hexagon 27">
            <a:extLst>
              <a:ext uri="{FF2B5EF4-FFF2-40B4-BE49-F238E27FC236}">
                <a16:creationId xmlns:a16="http://schemas.microsoft.com/office/drawing/2014/main" id="{2B3DF0F4-3974-4183-9140-72A4E2852978}"/>
              </a:ext>
            </a:extLst>
          </p:cNvPr>
          <p:cNvSpPr/>
          <p:nvPr/>
        </p:nvSpPr>
        <p:spPr>
          <a:xfrm>
            <a:off x="6803799" y="3887464"/>
            <a:ext cx="1656370" cy="520119"/>
          </a:xfrm>
          <a:prstGeom prst="hexagon">
            <a:avLst/>
          </a:prstGeom>
          <a:solidFill>
            <a:schemeClr val="accent3"/>
          </a:solidFill>
          <a:ln>
            <a:noFill/>
          </a:ln>
        </p:spPr>
        <p:txBody>
          <a:bodyPr wrap="square" lIns="0" rIns="0" bIns="13716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Current account deficit</a:t>
            </a:r>
          </a:p>
        </p:txBody>
      </p:sp>
      <p:cxnSp>
        <p:nvCxnSpPr>
          <p:cNvPr id="29" name="Straight Connector 28">
            <a:extLst>
              <a:ext uri="{FF2B5EF4-FFF2-40B4-BE49-F238E27FC236}">
                <a16:creationId xmlns:a16="http://schemas.microsoft.com/office/drawing/2014/main" id="{BC25360B-BD47-4DDC-B984-0A90C2E15B18}"/>
              </a:ext>
            </a:extLst>
          </p:cNvPr>
          <p:cNvCxnSpPr>
            <a:cxnSpLocks/>
          </p:cNvCxnSpPr>
          <p:nvPr/>
        </p:nvCxnSpPr>
        <p:spPr>
          <a:xfrm>
            <a:off x="6294878" y="1823684"/>
            <a:ext cx="2626373"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0" name="Hexagon 29">
            <a:extLst>
              <a:ext uri="{FF2B5EF4-FFF2-40B4-BE49-F238E27FC236}">
                <a16:creationId xmlns:a16="http://schemas.microsoft.com/office/drawing/2014/main" id="{6C41037D-3827-4120-ADC3-86E97444C9CE}"/>
              </a:ext>
            </a:extLst>
          </p:cNvPr>
          <p:cNvSpPr/>
          <p:nvPr/>
        </p:nvSpPr>
        <p:spPr>
          <a:xfrm>
            <a:off x="6739264" y="1563624"/>
            <a:ext cx="1656370" cy="520119"/>
          </a:xfrm>
          <a:prstGeom prst="hexagon">
            <a:avLst/>
          </a:prstGeom>
          <a:solidFill>
            <a:schemeClr val="accent3"/>
          </a:solidFill>
          <a:ln>
            <a:noFill/>
          </a:ln>
        </p:spPr>
        <p:txBody>
          <a:bodyPr wrap="square" lIns="0" rIns="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Credit growth**</a:t>
            </a:r>
          </a:p>
        </p:txBody>
      </p:sp>
      <p:cxnSp>
        <p:nvCxnSpPr>
          <p:cNvPr id="31" name="Straight Connector 30">
            <a:extLst>
              <a:ext uri="{FF2B5EF4-FFF2-40B4-BE49-F238E27FC236}">
                <a16:creationId xmlns:a16="http://schemas.microsoft.com/office/drawing/2014/main" id="{BA3C5637-4942-4C65-8710-93B61C6A2521}"/>
              </a:ext>
            </a:extLst>
          </p:cNvPr>
          <p:cNvCxnSpPr>
            <a:cxnSpLocks/>
          </p:cNvCxnSpPr>
          <p:nvPr/>
        </p:nvCxnSpPr>
        <p:spPr>
          <a:xfrm>
            <a:off x="3456948" y="1828660"/>
            <a:ext cx="2621842" cy="0"/>
          </a:xfrm>
          <a:prstGeom prst="line">
            <a:avLst/>
          </a:prstGeom>
          <a:ln w="12700">
            <a:solidFill>
              <a:srgbClr val="75787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2" name="Hexagon 31">
            <a:extLst>
              <a:ext uri="{FF2B5EF4-FFF2-40B4-BE49-F238E27FC236}">
                <a16:creationId xmlns:a16="http://schemas.microsoft.com/office/drawing/2014/main" id="{DB3586FF-B665-4D04-9BFF-1CD69C91FFB1}"/>
              </a:ext>
            </a:extLst>
          </p:cNvPr>
          <p:cNvSpPr/>
          <p:nvPr/>
        </p:nvSpPr>
        <p:spPr>
          <a:xfrm>
            <a:off x="3901334" y="1568600"/>
            <a:ext cx="1656370" cy="520119"/>
          </a:xfrm>
          <a:prstGeom prst="hexagon">
            <a:avLst/>
          </a:prstGeom>
          <a:solidFill>
            <a:schemeClr val="accent3"/>
          </a:solidFill>
          <a:ln>
            <a:noFill/>
          </a:ln>
        </p:spPr>
        <p:txBody>
          <a:bodyPr wrap="square" lIns="0" rIns="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Inflation</a:t>
            </a:r>
          </a:p>
        </p:txBody>
      </p:sp>
      <p:sp>
        <p:nvSpPr>
          <p:cNvPr id="33" name="Oval 32">
            <a:extLst>
              <a:ext uri="{FF2B5EF4-FFF2-40B4-BE49-F238E27FC236}">
                <a16:creationId xmlns:a16="http://schemas.microsoft.com/office/drawing/2014/main" id="{9C4BC33E-FF24-42F1-846E-8756BD1C8AFF}"/>
              </a:ext>
            </a:extLst>
          </p:cNvPr>
          <p:cNvSpPr/>
          <p:nvPr/>
        </p:nvSpPr>
        <p:spPr bwMode="gray">
          <a:xfrm>
            <a:off x="1855824" y="4355286"/>
            <a:ext cx="161746" cy="159433"/>
          </a:xfrm>
          <a:prstGeom prst="ellipse">
            <a:avLst/>
          </a:prstGeom>
          <a:solidFill>
            <a:srgbClr val="86BC25"/>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Oval 33">
            <a:extLst>
              <a:ext uri="{FF2B5EF4-FFF2-40B4-BE49-F238E27FC236}">
                <a16:creationId xmlns:a16="http://schemas.microsoft.com/office/drawing/2014/main" id="{9587F7C9-CFC6-4AAC-9D80-BE3F90D26404}"/>
              </a:ext>
            </a:extLst>
          </p:cNvPr>
          <p:cNvSpPr/>
          <p:nvPr/>
        </p:nvSpPr>
        <p:spPr bwMode="gray">
          <a:xfrm>
            <a:off x="10469612" y="1989905"/>
            <a:ext cx="161746" cy="159433"/>
          </a:xfrm>
          <a:prstGeom prst="ellipse">
            <a:avLst/>
          </a:prstGeom>
          <a:solidFill>
            <a:srgbClr val="FF0000"/>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srgbClr val="002060"/>
              </a:solidFill>
              <a:effectLst/>
              <a:uLnTx/>
              <a:uFillTx/>
              <a:latin typeface="Calibri"/>
              <a:ea typeface="+mn-ea"/>
              <a:cs typeface="+mn-cs"/>
            </a:endParaRPr>
          </a:p>
        </p:txBody>
      </p:sp>
      <p:sp>
        <p:nvSpPr>
          <p:cNvPr id="35" name="Oval 34">
            <a:extLst>
              <a:ext uri="{FF2B5EF4-FFF2-40B4-BE49-F238E27FC236}">
                <a16:creationId xmlns:a16="http://schemas.microsoft.com/office/drawing/2014/main" id="{E03963EF-2056-4434-A260-A6A697AB1DF6}"/>
              </a:ext>
            </a:extLst>
          </p:cNvPr>
          <p:cNvSpPr/>
          <p:nvPr/>
        </p:nvSpPr>
        <p:spPr bwMode="gray">
          <a:xfrm>
            <a:off x="7486577" y="1994999"/>
            <a:ext cx="161746" cy="159433"/>
          </a:xfrm>
          <a:prstGeom prst="ellipse">
            <a:avLst/>
          </a:prstGeom>
          <a:solidFill>
            <a:srgbClr val="FF0000"/>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srgbClr val="002060"/>
              </a:solidFill>
              <a:effectLst/>
              <a:uLnTx/>
              <a:uFillTx/>
              <a:latin typeface="Calibri"/>
              <a:ea typeface="+mn-ea"/>
              <a:cs typeface="+mn-cs"/>
            </a:endParaRPr>
          </a:p>
        </p:txBody>
      </p:sp>
      <p:sp>
        <p:nvSpPr>
          <p:cNvPr id="36" name="Oval 35">
            <a:extLst>
              <a:ext uri="{FF2B5EF4-FFF2-40B4-BE49-F238E27FC236}">
                <a16:creationId xmlns:a16="http://schemas.microsoft.com/office/drawing/2014/main" id="{FAE989CB-A25A-4241-96A1-54EC6B9954C0}"/>
              </a:ext>
            </a:extLst>
          </p:cNvPr>
          <p:cNvSpPr/>
          <p:nvPr/>
        </p:nvSpPr>
        <p:spPr bwMode="gray">
          <a:xfrm>
            <a:off x="10486887" y="4357486"/>
            <a:ext cx="161746" cy="159433"/>
          </a:xfrm>
          <a:prstGeom prst="ellipse">
            <a:avLst/>
          </a:prstGeom>
          <a:solidFill>
            <a:srgbClr val="00A3E0"/>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Oval 36">
            <a:extLst>
              <a:ext uri="{FF2B5EF4-FFF2-40B4-BE49-F238E27FC236}">
                <a16:creationId xmlns:a16="http://schemas.microsoft.com/office/drawing/2014/main" id="{8A5B4026-AED9-4A87-8599-81D13807C957}"/>
              </a:ext>
            </a:extLst>
          </p:cNvPr>
          <p:cNvSpPr/>
          <p:nvPr/>
        </p:nvSpPr>
        <p:spPr bwMode="gray">
          <a:xfrm>
            <a:off x="4707326" y="4316522"/>
            <a:ext cx="161746" cy="159433"/>
          </a:xfrm>
          <a:prstGeom prst="ellipse">
            <a:avLst/>
          </a:prstGeom>
          <a:solidFill>
            <a:srgbClr val="86BC25"/>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Oval 37">
            <a:extLst>
              <a:ext uri="{FF2B5EF4-FFF2-40B4-BE49-F238E27FC236}">
                <a16:creationId xmlns:a16="http://schemas.microsoft.com/office/drawing/2014/main" id="{EFD34D05-56F1-4600-A554-70CF502E3B23}"/>
              </a:ext>
            </a:extLst>
          </p:cNvPr>
          <p:cNvSpPr/>
          <p:nvPr/>
        </p:nvSpPr>
        <p:spPr bwMode="gray">
          <a:xfrm>
            <a:off x="7547680" y="4352354"/>
            <a:ext cx="161746" cy="159433"/>
          </a:xfrm>
          <a:prstGeom prst="ellipse">
            <a:avLst/>
          </a:prstGeom>
          <a:solidFill>
            <a:srgbClr val="00A3E0"/>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Oval 38">
            <a:extLst>
              <a:ext uri="{FF2B5EF4-FFF2-40B4-BE49-F238E27FC236}">
                <a16:creationId xmlns:a16="http://schemas.microsoft.com/office/drawing/2014/main" id="{73F32C7E-0654-4448-9C0E-1AF6376AFF7A}"/>
              </a:ext>
            </a:extLst>
          </p:cNvPr>
          <p:cNvSpPr/>
          <p:nvPr/>
        </p:nvSpPr>
        <p:spPr bwMode="gray">
          <a:xfrm>
            <a:off x="4670942" y="1999478"/>
            <a:ext cx="161746" cy="159433"/>
          </a:xfrm>
          <a:prstGeom prst="ellipse">
            <a:avLst/>
          </a:prstGeom>
          <a:solidFill>
            <a:schemeClr val="accent1"/>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srgbClr val="002060"/>
              </a:solidFill>
              <a:effectLst/>
              <a:uLnTx/>
              <a:uFillTx/>
              <a:latin typeface="Calibri"/>
              <a:ea typeface="+mn-ea"/>
              <a:cs typeface="+mn-cs"/>
            </a:endParaRPr>
          </a:p>
        </p:txBody>
      </p:sp>
      <p:sp>
        <p:nvSpPr>
          <p:cNvPr id="40" name="Title 2">
            <a:extLst>
              <a:ext uri="{FF2B5EF4-FFF2-40B4-BE49-F238E27FC236}">
                <a16:creationId xmlns:a16="http://schemas.microsoft.com/office/drawing/2014/main" id="{8BC3FC98-D819-474E-AA35-C710ACE20286}"/>
              </a:ext>
            </a:extLst>
          </p:cNvPr>
          <p:cNvSpPr txBox="1">
            <a:spLocks/>
          </p:cNvSpPr>
          <p:nvPr/>
        </p:nvSpPr>
        <p:spPr bwMode="gray">
          <a:xfrm>
            <a:off x="653114" y="6033814"/>
            <a:ext cx="9009179" cy="230213"/>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j-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900" b="0" i="0" u="none" strike="noStrike" kern="1200" cap="none" spc="0" normalizeH="0" baseline="0" noProof="0" dirty="0">
                <a:ln>
                  <a:noFill/>
                </a:ln>
                <a:solidFill>
                  <a:srgbClr val="002060"/>
                </a:solidFill>
                <a:effectLst/>
                <a:uLnTx/>
                <a:uFillTx/>
                <a:latin typeface="Calibri"/>
                <a:ea typeface="+mj-ea"/>
                <a:cs typeface="Calibri Light" panose="020F0302020204030204" pitchFamily="34" charset="0"/>
              </a:rPr>
              <a:t>Note: **Domestic credit is summation of net bank credit to government and bank credit to commercial sector. Growth is measured on year-on-year basis on real values, wherever applicable.</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900" b="0" i="0" u="none" strike="noStrike" kern="1200" cap="none" spc="0" normalizeH="0" baseline="0" noProof="0" dirty="0">
                <a:ln>
                  <a:noFill/>
                </a:ln>
                <a:solidFill>
                  <a:srgbClr val="002060"/>
                </a:solidFill>
                <a:effectLst/>
                <a:uLnTx/>
                <a:uFillTx/>
                <a:latin typeface="Calibri"/>
                <a:ea typeface="+mj-ea"/>
                <a:cs typeface="Calibri Light" panose="020F0302020204030204" pitchFamily="34" charset="0"/>
              </a:rPr>
              <a:t>Sources: CMIE, RBI</a:t>
            </a:r>
          </a:p>
        </p:txBody>
      </p:sp>
      <p:sp>
        <p:nvSpPr>
          <p:cNvPr id="41" name="Oval 40">
            <a:extLst>
              <a:ext uri="{FF2B5EF4-FFF2-40B4-BE49-F238E27FC236}">
                <a16:creationId xmlns:a16="http://schemas.microsoft.com/office/drawing/2014/main" id="{F9F9B428-6D90-49CE-8E14-A764BA05E3C9}"/>
              </a:ext>
            </a:extLst>
          </p:cNvPr>
          <p:cNvSpPr/>
          <p:nvPr/>
        </p:nvSpPr>
        <p:spPr bwMode="gray">
          <a:xfrm>
            <a:off x="1774951" y="2008476"/>
            <a:ext cx="161746" cy="159433"/>
          </a:xfrm>
          <a:prstGeom prst="ellipse">
            <a:avLst/>
          </a:prstGeom>
          <a:solidFill>
            <a:srgbClr val="00A3E0"/>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srgbClr val="002060"/>
              </a:solidFill>
              <a:effectLst/>
              <a:uLnTx/>
              <a:uFillTx/>
              <a:latin typeface="Calibri"/>
              <a:ea typeface="+mn-ea"/>
              <a:cs typeface="+mn-cs"/>
            </a:endParaRPr>
          </a:p>
        </p:txBody>
      </p:sp>
      <p:sp>
        <p:nvSpPr>
          <p:cNvPr id="42" name="Oval 41">
            <a:extLst>
              <a:ext uri="{FF2B5EF4-FFF2-40B4-BE49-F238E27FC236}">
                <a16:creationId xmlns:a16="http://schemas.microsoft.com/office/drawing/2014/main" id="{FB20BBDE-854F-4695-B006-ED2BD60A21BE}"/>
              </a:ext>
            </a:extLst>
          </p:cNvPr>
          <p:cNvSpPr/>
          <p:nvPr/>
        </p:nvSpPr>
        <p:spPr bwMode="gray">
          <a:xfrm>
            <a:off x="8640231" y="6387422"/>
            <a:ext cx="112728" cy="111117"/>
          </a:xfrm>
          <a:prstGeom prst="ellipse">
            <a:avLst/>
          </a:prstGeom>
          <a:solidFill>
            <a:srgbClr val="FF0000"/>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C768F4F2-771D-42E3-B30A-B7626B326C74}"/>
              </a:ext>
            </a:extLst>
          </p:cNvPr>
          <p:cNvSpPr/>
          <p:nvPr/>
        </p:nvSpPr>
        <p:spPr>
          <a:xfrm>
            <a:off x="8756221" y="6328249"/>
            <a:ext cx="889218" cy="2301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Weak outlook </a:t>
            </a:r>
          </a:p>
        </p:txBody>
      </p:sp>
      <p:sp>
        <p:nvSpPr>
          <p:cNvPr id="44" name="Oval 43">
            <a:extLst>
              <a:ext uri="{FF2B5EF4-FFF2-40B4-BE49-F238E27FC236}">
                <a16:creationId xmlns:a16="http://schemas.microsoft.com/office/drawing/2014/main" id="{43B30108-459F-4261-8475-EB8E252D7369}"/>
              </a:ext>
            </a:extLst>
          </p:cNvPr>
          <p:cNvSpPr/>
          <p:nvPr/>
        </p:nvSpPr>
        <p:spPr bwMode="gray">
          <a:xfrm>
            <a:off x="9648701" y="6386898"/>
            <a:ext cx="112728" cy="111117"/>
          </a:xfrm>
          <a:prstGeom prst="ellipse">
            <a:avLst/>
          </a:prstGeom>
          <a:solidFill>
            <a:srgbClr val="00A3E0"/>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Rectangle 44">
            <a:extLst>
              <a:ext uri="{FF2B5EF4-FFF2-40B4-BE49-F238E27FC236}">
                <a16:creationId xmlns:a16="http://schemas.microsoft.com/office/drawing/2014/main" id="{C2680EFA-7FAA-4A56-949B-D2D67510B696}"/>
              </a:ext>
            </a:extLst>
          </p:cNvPr>
          <p:cNvSpPr/>
          <p:nvPr/>
        </p:nvSpPr>
        <p:spPr>
          <a:xfrm>
            <a:off x="9739575" y="6327724"/>
            <a:ext cx="956267" cy="2301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Strong outlook</a:t>
            </a:r>
          </a:p>
        </p:txBody>
      </p:sp>
      <p:sp>
        <p:nvSpPr>
          <p:cNvPr id="46" name="Oval 45">
            <a:extLst>
              <a:ext uri="{FF2B5EF4-FFF2-40B4-BE49-F238E27FC236}">
                <a16:creationId xmlns:a16="http://schemas.microsoft.com/office/drawing/2014/main" id="{6FC6550A-CB9E-4ADA-AA09-6F10D0A0324F}"/>
              </a:ext>
            </a:extLst>
          </p:cNvPr>
          <p:cNvSpPr/>
          <p:nvPr/>
        </p:nvSpPr>
        <p:spPr bwMode="gray">
          <a:xfrm>
            <a:off x="10686669" y="6387422"/>
            <a:ext cx="112728" cy="111117"/>
          </a:xfrm>
          <a:prstGeom prst="ellipse">
            <a:avLst/>
          </a:prstGeom>
          <a:solidFill>
            <a:srgbClr val="86BC25"/>
          </a:solidFill>
          <a:ln w="19050" algn="ctr">
            <a:solidFill>
              <a:schemeClr val="bg1"/>
            </a:solid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IN"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id="{BCB62FCB-BDAE-4622-8C79-59B2697113BF}"/>
              </a:ext>
            </a:extLst>
          </p:cNvPr>
          <p:cNvSpPr/>
          <p:nvPr/>
        </p:nvSpPr>
        <p:spPr>
          <a:xfrm>
            <a:off x="10802659" y="6328249"/>
            <a:ext cx="1141038" cy="23019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Neutral outlook</a:t>
            </a:r>
          </a:p>
        </p:txBody>
      </p:sp>
    </p:spTree>
    <p:extLst>
      <p:ext uri="{BB962C8B-B14F-4D97-AF65-F5344CB8AC3E}">
        <p14:creationId xmlns:p14="http://schemas.microsoft.com/office/powerpoint/2010/main" val="2171771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8180" y="407513"/>
            <a:ext cx="9471212" cy="533400"/>
          </a:xfrm>
        </p:spPr>
        <p:txBody>
          <a:bodyPr/>
          <a:lstStyle/>
          <a:p>
            <a:r>
              <a:rPr lang="en-US" sz="3600" b="1" dirty="0">
                <a:latin typeface="Calibri" panose="020F0502020204030204" pitchFamily="34" charset="0"/>
                <a:cs typeface="Calibri" panose="020F0502020204030204" pitchFamily="34" charset="0"/>
              </a:rPr>
              <a:t>Economy is projected to grow by 9.2 percent in FY22; 8.0 - 8.5 percent in FY23</a:t>
            </a:r>
          </a:p>
        </p:txBody>
      </p:sp>
      <p:pic>
        <p:nvPicPr>
          <p:cNvPr id="6" name="Picture 5">
            <a:extLst>
              <a:ext uri="{FF2B5EF4-FFF2-40B4-BE49-F238E27FC236}">
                <a16:creationId xmlns:a16="http://schemas.microsoft.com/office/drawing/2014/main" id="{A21E026C-3FE7-482E-A564-95890B8CE9E9}"/>
              </a:ext>
            </a:extLst>
          </p:cNvPr>
          <p:cNvPicPr>
            <a:picLocks noChangeAspect="1"/>
          </p:cNvPicPr>
          <p:nvPr/>
        </p:nvPicPr>
        <p:blipFill>
          <a:blip r:embed="rId2"/>
          <a:stretch>
            <a:fillRect/>
          </a:stretch>
        </p:blipFill>
        <p:spPr>
          <a:xfrm>
            <a:off x="10311623" y="102763"/>
            <a:ext cx="1775534" cy="1121149"/>
          </a:xfrm>
          <a:prstGeom prst="rect">
            <a:avLst/>
          </a:prstGeom>
        </p:spPr>
      </p:pic>
      <p:sp>
        <p:nvSpPr>
          <p:cNvPr id="48" name="Content Placeholder 13">
            <a:extLst>
              <a:ext uri="{FF2B5EF4-FFF2-40B4-BE49-F238E27FC236}">
                <a16:creationId xmlns:a16="http://schemas.microsoft.com/office/drawing/2014/main" id="{1121F515-2A19-4BC5-9897-D3099BF37C52}"/>
              </a:ext>
            </a:extLst>
          </p:cNvPr>
          <p:cNvSpPr txBox="1">
            <a:spLocks/>
          </p:cNvSpPr>
          <p:nvPr/>
        </p:nvSpPr>
        <p:spPr>
          <a:xfrm>
            <a:off x="496570" y="1268363"/>
            <a:ext cx="11198860" cy="403045"/>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India’s recovery is getting a boost from rising infra spend, robust exports, strong capital flows, and an impressive vaccination rate.</a:t>
            </a:r>
          </a:p>
        </p:txBody>
      </p:sp>
      <p:sp>
        <p:nvSpPr>
          <p:cNvPr id="49" name="Rectangle 48">
            <a:extLst>
              <a:ext uri="{FF2B5EF4-FFF2-40B4-BE49-F238E27FC236}">
                <a16:creationId xmlns:a16="http://schemas.microsoft.com/office/drawing/2014/main" id="{CD4A762D-E7B0-46B0-8136-D0E893C3FDBE}"/>
              </a:ext>
            </a:extLst>
          </p:cNvPr>
          <p:cNvSpPr/>
          <p:nvPr/>
        </p:nvSpPr>
        <p:spPr>
          <a:xfrm>
            <a:off x="573260" y="1870742"/>
            <a:ext cx="3611880" cy="4606389"/>
          </a:xfrm>
          <a:prstGeom prst="rect">
            <a:avLst/>
          </a:prstGeom>
        </p:spPr>
        <p:txBody>
          <a:bodyPr wrap="square" lIns="0" t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IN"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Growth drivers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mn-cs"/>
              </a:rPr>
              <a:t>India’s economic fundamentals have improved substantially</a:t>
            </a:r>
            <a:r>
              <a:rPr kumimoji="0" lang="en-US" sz="1000" b="0" i="0" u="none" strike="noStrike" kern="1200" cap="none" spc="0" normalizeH="0" baseline="0" noProof="0" dirty="0">
                <a:ln>
                  <a:noFill/>
                </a:ln>
                <a:solidFill>
                  <a:srgbClr val="002060"/>
                </a:solidFill>
                <a:effectLst/>
                <a:uLnTx/>
                <a:uFillTx/>
                <a:latin typeface="Calibri"/>
                <a:ea typeface="+mn-ea"/>
                <a:cs typeface="+mn-cs"/>
              </a:rPr>
              <a:t>. A rapid economic recovery in key industrial nations with strong trade ties have aided in strong export growth. India was amongst the few nations that witnessed strong FDI in 2020, and the momentum continued in 2021. Net FDI inflows amounted to US$ 24.7 billion from April-November 2021. </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mn-cs"/>
              </a:rPr>
              <a:t>Robust foreign investment inflows </a:t>
            </a:r>
            <a:r>
              <a:rPr kumimoji="0" lang="en-US" sz="1000" b="0" i="0" u="none" strike="noStrike" kern="1200" cap="none" spc="0" normalizeH="0" baseline="0" noProof="0" dirty="0">
                <a:ln>
                  <a:noFill/>
                </a:ln>
                <a:solidFill>
                  <a:srgbClr val="002060"/>
                </a:solidFill>
                <a:effectLst/>
                <a:uLnTx/>
                <a:uFillTx/>
                <a:latin typeface="Calibri"/>
                <a:ea typeface="+mn-ea"/>
                <a:cs typeface="+mn-cs"/>
              </a:rPr>
              <a:t>also resulted in a strong growth of the capital market. The current account balance is healthy and </a:t>
            </a:r>
            <a:r>
              <a:rPr kumimoji="0" lang="en-US" sz="1000" b="1" i="0" u="none" strike="noStrike" kern="1200" cap="none" spc="0" normalizeH="0" baseline="0" noProof="0" dirty="0">
                <a:ln>
                  <a:noFill/>
                </a:ln>
                <a:solidFill>
                  <a:srgbClr val="002060"/>
                </a:solidFill>
                <a:effectLst/>
                <a:uLnTx/>
                <a:uFillTx/>
                <a:latin typeface="Calibri"/>
                <a:ea typeface="+mn-ea"/>
                <a:cs typeface="+mn-cs"/>
              </a:rPr>
              <a:t>adequate foreign exchange reserves</a:t>
            </a:r>
            <a:r>
              <a:rPr kumimoji="0" lang="en-US" sz="1000" b="0" i="0" u="none" strike="noStrike" kern="1200" cap="none" spc="0" normalizeH="0" baseline="0" noProof="0" dirty="0">
                <a:ln>
                  <a:noFill/>
                </a:ln>
                <a:solidFill>
                  <a:srgbClr val="002060"/>
                </a:solidFill>
                <a:effectLst/>
                <a:uLnTx/>
                <a:uFillTx/>
                <a:latin typeface="Calibri"/>
                <a:ea typeface="+mn-ea"/>
                <a:cs typeface="+mn-cs"/>
              </a:rPr>
              <a:t> provide a cushion against unforeseen external shocks.</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mn-cs"/>
              </a:rPr>
              <a:t>Accelerated rates of vaccination </a:t>
            </a:r>
            <a:r>
              <a:rPr kumimoji="0" lang="en-US" sz="1000" b="0" i="0" u="none" strike="noStrike" kern="1200" cap="none" spc="0" normalizeH="0" baseline="0" noProof="0" dirty="0">
                <a:ln>
                  <a:noFill/>
                </a:ln>
                <a:solidFill>
                  <a:srgbClr val="002060"/>
                </a:solidFill>
                <a:effectLst/>
                <a:uLnTx/>
                <a:uFillTx/>
                <a:latin typeface="Calibri"/>
                <a:ea typeface="+mn-ea"/>
                <a:cs typeface="+mn-cs"/>
              </a:rPr>
              <a:t>and substantially reduced mobility restrictions have improved consumer and business confidence. Consumers’ pent-up demand is expected to rebound strongly, signaling businesses to ramp up spending. </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0" i="0" u="none" strike="noStrike" kern="1200" cap="none" spc="0" normalizeH="0" baseline="0" noProof="0" dirty="0">
                <a:ln>
                  <a:noFill/>
                </a:ln>
                <a:solidFill>
                  <a:srgbClr val="002060"/>
                </a:solidFill>
                <a:effectLst/>
                <a:uLnTx/>
                <a:uFillTx/>
                <a:latin typeface="Calibri"/>
                <a:ea typeface="+mn-ea"/>
                <a:cs typeface="+mn-cs"/>
              </a:rPr>
              <a:t>Gains from supply-side reforms and easing of regulations may also boost growth. The government’s </a:t>
            </a:r>
            <a:r>
              <a:rPr kumimoji="0" lang="en-US" sz="1000" b="1" i="0" u="none" strike="noStrike" kern="1200" cap="none" spc="0" normalizeH="0" baseline="0" noProof="0" dirty="0">
                <a:ln>
                  <a:noFill/>
                </a:ln>
                <a:solidFill>
                  <a:srgbClr val="002060"/>
                </a:solidFill>
                <a:effectLst/>
                <a:uLnTx/>
                <a:uFillTx/>
                <a:latin typeface="Calibri"/>
                <a:ea typeface="+mn-ea"/>
                <a:cs typeface="+mn-cs"/>
              </a:rPr>
              <a:t>emphasis on infrastructure spending, reforms, various supportive schemes</a:t>
            </a:r>
            <a:r>
              <a:rPr kumimoji="0" lang="en-US" sz="1000" b="0" i="0" u="none" strike="noStrike" kern="1200" cap="none" spc="0" normalizeH="0" baseline="0" noProof="0" dirty="0">
                <a:ln>
                  <a:noFill/>
                </a:ln>
                <a:solidFill>
                  <a:srgbClr val="002060"/>
                </a:solidFill>
                <a:effectLst/>
                <a:uLnTx/>
                <a:uFillTx/>
                <a:latin typeface="Calibri"/>
                <a:ea typeface="+mn-ea"/>
                <a:cs typeface="+mn-cs"/>
              </a:rPr>
              <a:t> (such as PLI,) and digitalisation are expected to boost investment and kickstart the virtuous cycle of investment, employment, income, and demand. </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mn-cs"/>
              </a:rPr>
              <a:t>Availability of fiscal space to ramp up capital spending</a:t>
            </a:r>
            <a:r>
              <a:rPr kumimoji="0" lang="en-US" sz="1000" b="0" i="0" u="none" strike="noStrike" kern="1200" cap="none" spc="0" normalizeH="0" baseline="0" noProof="0" dirty="0">
                <a:ln>
                  <a:noFill/>
                </a:ln>
                <a:solidFill>
                  <a:srgbClr val="002060"/>
                </a:solidFill>
                <a:effectLst/>
                <a:uLnTx/>
                <a:uFillTx/>
                <a:latin typeface="Calibri"/>
                <a:ea typeface="+mn-ea"/>
                <a:cs typeface="+mn-cs"/>
              </a:rPr>
              <a:t>, easing supply-chain constraints, and synchronised global growth (resulting in strong exports) will further boost the growth momentum. </a:t>
            </a:r>
          </a:p>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Deloitte expects the economy to grow between 8.7 percent and 9.4 percent in FY22, followed by equally strong growth of 9 percent and 7.5 percent in FY23 and FY24, respectively.</a:t>
            </a:r>
          </a:p>
        </p:txBody>
      </p:sp>
      <p:sp>
        <p:nvSpPr>
          <p:cNvPr id="50" name="Rectangle 49">
            <a:extLst>
              <a:ext uri="{FF2B5EF4-FFF2-40B4-BE49-F238E27FC236}">
                <a16:creationId xmlns:a16="http://schemas.microsoft.com/office/drawing/2014/main" id="{2ADF7085-5CEE-4BD8-BA65-9FEEFD08F75B}"/>
              </a:ext>
            </a:extLst>
          </p:cNvPr>
          <p:cNvSpPr/>
          <p:nvPr/>
        </p:nvSpPr>
        <p:spPr>
          <a:xfrm>
            <a:off x="4376003" y="1870742"/>
            <a:ext cx="3611880" cy="3995966"/>
          </a:xfrm>
          <a:prstGeom prst="rect">
            <a:avLst/>
          </a:prstGeom>
        </p:spPr>
        <p:txBody>
          <a:bodyPr wrap="square" lIns="0" t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600"/>
              </a:spcBef>
              <a:spcAft>
                <a:spcPts val="0"/>
              </a:spcAft>
              <a:buClrTx/>
              <a:buSzPct val="100000"/>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Calibri Light" panose="020F0302020204030204" pitchFamily="34" charset="0"/>
              </a:rPr>
              <a:t>Downside economic risks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1000" b="0" i="0" u="none" strike="noStrike" kern="1200" cap="none" spc="0" normalizeH="0" baseline="0" noProof="0" dirty="0">
                <a:ln>
                  <a:noFill/>
                </a:ln>
                <a:solidFill>
                  <a:srgbClr val="002060"/>
                </a:solidFill>
                <a:effectLst/>
                <a:uLnTx/>
                <a:uFillTx/>
                <a:latin typeface="Calibri"/>
                <a:ea typeface="+mn-ea"/>
                <a:cs typeface="+mn-cs"/>
              </a:rPr>
              <a:t>One of the biggest downside risks to the outlook </a:t>
            </a:r>
            <a:r>
              <a:rPr kumimoji="0" lang="en-US" sz="1000" b="0" i="0" u="none" strike="noStrike" kern="1200" cap="none" spc="0" normalizeH="0" baseline="0" noProof="0" dirty="0">
                <a:ln>
                  <a:noFill/>
                </a:ln>
                <a:solidFill>
                  <a:srgbClr val="002060"/>
                </a:solidFill>
                <a:effectLst/>
                <a:uLnTx/>
                <a:uFillTx/>
                <a:latin typeface="Calibri"/>
                <a:ea typeface="+mn-ea"/>
                <a:cs typeface="+mn-cs"/>
              </a:rPr>
              <a:t>is the </a:t>
            </a:r>
            <a:r>
              <a:rPr kumimoji="0" lang="en-US" sz="1000" b="1" i="0" u="none" strike="noStrike" kern="1200" cap="none" spc="0" normalizeH="0" baseline="0" noProof="0" dirty="0">
                <a:ln>
                  <a:noFill/>
                </a:ln>
                <a:solidFill>
                  <a:srgbClr val="002060"/>
                </a:solidFill>
                <a:effectLst/>
                <a:uLnTx/>
                <a:uFillTx/>
                <a:latin typeface="Calibri"/>
                <a:ea typeface="+mn-ea"/>
                <a:cs typeface="+mn-cs"/>
              </a:rPr>
              <a:t>possible surge in infections</a:t>
            </a:r>
            <a:r>
              <a:rPr kumimoji="0" lang="en-US" sz="1000" b="0" i="0" u="none" strike="noStrike" kern="1200" cap="none" spc="0" normalizeH="0" baseline="0" noProof="0" dirty="0">
                <a:ln>
                  <a:noFill/>
                </a:ln>
                <a:solidFill>
                  <a:srgbClr val="002060"/>
                </a:solidFill>
                <a:effectLst/>
                <a:uLnTx/>
                <a:uFillTx/>
                <a:latin typeface="Calibri"/>
                <a:ea typeface="+mn-ea"/>
                <a:cs typeface="+mn-cs"/>
              </a:rPr>
              <a:t> and the consequent return of mobility restrictions.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mn-cs"/>
              </a:rPr>
              <a:t>Rising inflation </a:t>
            </a:r>
            <a:r>
              <a:rPr kumimoji="0" lang="en-US" sz="1000" b="0" i="0" u="none" strike="noStrike" kern="1200" cap="none" spc="0" normalizeH="0" baseline="0" noProof="0" dirty="0">
                <a:ln>
                  <a:noFill/>
                </a:ln>
                <a:solidFill>
                  <a:srgbClr val="002060"/>
                </a:solidFill>
                <a:effectLst/>
                <a:uLnTx/>
                <a:uFillTx/>
                <a:latin typeface="Calibri"/>
                <a:ea typeface="+mn-ea"/>
                <a:cs typeface="+mn-cs"/>
              </a:rPr>
              <a:t>on account of global supply chain disruptions, travel restrictions, concerns around higher oil prices, and potential inability of businesses to ramp up to meet the surge in demand are other potential risks.</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mn-cs"/>
              </a:rPr>
              <a:t>Higher fiscal deficit </a:t>
            </a:r>
            <a:r>
              <a:rPr kumimoji="0" lang="en-US" sz="1000" b="0" i="0" u="none" strike="noStrike" kern="1200" cap="none" spc="0" normalizeH="0" baseline="0" noProof="0" dirty="0">
                <a:ln>
                  <a:noFill/>
                </a:ln>
                <a:solidFill>
                  <a:srgbClr val="002060"/>
                </a:solidFill>
                <a:effectLst/>
                <a:uLnTx/>
                <a:uFillTx/>
                <a:latin typeface="Calibri"/>
                <a:ea typeface="+mn-ea"/>
                <a:cs typeface="+mn-cs"/>
              </a:rPr>
              <a:t>and borrowing are likely to affect public debt, which can erode investors’ confidence and raise borrowing costs for India.</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0" i="0" u="none" strike="noStrike" kern="1200" cap="none" spc="0" normalizeH="0" baseline="0" noProof="0" dirty="0">
                <a:ln>
                  <a:noFill/>
                </a:ln>
                <a:solidFill>
                  <a:srgbClr val="002060"/>
                </a:solidFill>
                <a:effectLst/>
                <a:uLnTx/>
                <a:uFillTx/>
                <a:latin typeface="Calibri"/>
                <a:ea typeface="+mn-ea"/>
                <a:cs typeface="+mn-cs"/>
              </a:rPr>
              <a:t>Despite policy support, </a:t>
            </a:r>
            <a:r>
              <a:rPr kumimoji="0" lang="en-US" sz="1000" b="1" i="0" u="none" strike="noStrike" kern="1200" cap="none" spc="0" normalizeH="0" baseline="0" noProof="0" dirty="0">
                <a:ln>
                  <a:noFill/>
                </a:ln>
                <a:solidFill>
                  <a:srgbClr val="002060"/>
                </a:solidFill>
                <a:effectLst/>
                <a:uLnTx/>
                <a:uFillTx/>
                <a:latin typeface="Calibri"/>
                <a:ea typeface="+mn-ea"/>
                <a:cs typeface="+mn-cs"/>
              </a:rPr>
              <a:t>bank credit growth has remained subdued. </a:t>
            </a:r>
            <a:r>
              <a:rPr kumimoji="0" lang="en-US" sz="1000" b="0" i="0" u="none" strike="noStrike" kern="1200" cap="none" spc="0" normalizeH="0" baseline="0" noProof="0" dirty="0">
                <a:ln>
                  <a:noFill/>
                </a:ln>
                <a:solidFill>
                  <a:srgbClr val="002060"/>
                </a:solidFill>
                <a:effectLst/>
                <a:uLnTx/>
                <a:uFillTx/>
                <a:latin typeface="Calibri"/>
                <a:ea typeface="+mn-ea"/>
                <a:cs typeface="+mn-cs"/>
              </a:rPr>
              <a:t>The service industry’s gross non-performing assets (GNPAs) have increased and lending to MSMEs remains low. That said, banks are well-capitalised and overall GNPAs have declined this year.</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Calibri"/>
                <a:ea typeface="+mn-ea"/>
                <a:cs typeface="+mn-cs"/>
              </a:rPr>
              <a:t>Poor employment growth </a:t>
            </a:r>
            <a:r>
              <a:rPr kumimoji="0" lang="en-US" sz="1000" b="0" i="0" u="none" strike="noStrike" kern="1200" cap="none" spc="0" normalizeH="0" baseline="0" noProof="0" dirty="0">
                <a:ln>
                  <a:noFill/>
                </a:ln>
                <a:solidFill>
                  <a:srgbClr val="002060"/>
                </a:solidFill>
                <a:effectLst/>
                <a:uLnTx/>
                <a:uFillTx/>
                <a:latin typeface="Calibri"/>
                <a:ea typeface="+mn-ea"/>
                <a:cs typeface="+mn-cs"/>
              </a:rPr>
              <a:t>has affected household demand and poses a long-term risk to the effective use of demographic dividend.</a:t>
            </a:r>
          </a:p>
          <a:p>
            <a:pPr marL="0" marR="0" lvl="0" indent="0" algn="just" defTabSz="914400" rtl="0" eaLnBrk="1" fontAlgn="auto" latinLnBrk="0" hangingPunct="1">
              <a:lnSpc>
                <a:spcPct val="100000"/>
              </a:lnSpc>
              <a:spcBef>
                <a:spcPts val="800"/>
              </a:spcBef>
              <a:spcAft>
                <a:spcPts val="0"/>
              </a:spcAft>
              <a:buClrTx/>
              <a:buSzTx/>
              <a:buFontTx/>
              <a:buNone/>
              <a:tabLst/>
              <a:defRPr/>
            </a:pPr>
            <a:r>
              <a:rPr kumimoji="0" lang="en-US" sz="1000" b="0" i="0" u="none" strike="noStrike" kern="1200" cap="none" spc="0" normalizeH="0" baseline="0" noProof="0" dirty="0">
                <a:ln>
                  <a:noFill/>
                </a:ln>
                <a:solidFill>
                  <a:srgbClr val="002060"/>
                </a:solidFill>
                <a:effectLst/>
                <a:uLnTx/>
                <a:uFillTx/>
                <a:latin typeface="Calibri"/>
                <a:ea typeface="+mn-ea"/>
                <a:cs typeface="+mn-cs"/>
              </a:rPr>
              <a:t>Tapering of balance sheets and a possible </a:t>
            </a:r>
            <a:r>
              <a:rPr kumimoji="0" lang="en-US" sz="1000" b="1" i="0" u="none" strike="noStrike" kern="1200" cap="none" spc="0" normalizeH="0" baseline="0" noProof="0" dirty="0">
                <a:ln>
                  <a:noFill/>
                </a:ln>
                <a:solidFill>
                  <a:srgbClr val="002060"/>
                </a:solidFill>
                <a:effectLst/>
                <a:uLnTx/>
                <a:uFillTx/>
                <a:latin typeface="Calibri"/>
                <a:ea typeface="+mn-ea"/>
                <a:cs typeface="+mn-cs"/>
              </a:rPr>
              <a:t>policy rate hikes by central banks in advanced countries </a:t>
            </a:r>
            <a:r>
              <a:rPr kumimoji="0" lang="en-US" sz="1000" b="0" i="0" u="none" strike="noStrike" kern="1200" cap="none" spc="0" normalizeH="0" baseline="0" noProof="0" dirty="0">
                <a:ln>
                  <a:noFill/>
                </a:ln>
                <a:solidFill>
                  <a:srgbClr val="002060"/>
                </a:solidFill>
                <a:effectLst/>
                <a:uLnTx/>
                <a:uFillTx/>
                <a:latin typeface="Calibri"/>
                <a:ea typeface="+mn-ea"/>
                <a:cs typeface="+mn-cs"/>
              </a:rPr>
              <a:t>can trigger capital outflows, thereby leading to currency depreciation and imbalance in the capital account balance. It may also result in a tighter monetary policy stance in India.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IN" sz="1000" b="0" i="0" u="none" strike="noStrike" kern="1200" cap="none" spc="0" normalizeH="0" baseline="0" noProof="0" dirty="0">
              <a:ln>
                <a:noFill/>
              </a:ln>
              <a:solidFill>
                <a:srgbClr val="002060"/>
              </a:solidFill>
              <a:effectLst/>
              <a:uLnTx/>
              <a:uFillTx/>
              <a:latin typeface="Calibri"/>
              <a:ea typeface="+mn-ea"/>
              <a:cs typeface="+mn-cs"/>
            </a:endParaRPr>
          </a:p>
        </p:txBody>
      </p:sp>
      <p:sp>
        <p:nvSpPr>
          <p:cNvPr id="51" name="Title 2">
            <a:extLst>
              <a:ext uri="{FF2B5EF4-FFF2-40B4-BE49-F238E27FC236}">
                <a16:creationId xmlns:a16="http://schemas.microsoft.com/office/drawing/2014/main" id="{40AF2D38-64E9-4783-A42C-F57CED3C2690}"/>
              </a:ext>
            </a:extLst>
          </p:cNvPr>
          <p:cNvSpPr txBox="1">
            <a:spLocks/>
          </p:cNvSpPr>
          <p:nvPr/>
        </p:nvSpPr>
        <p:spPr bwMode="gray">
          <a:xfrm>
            <a:off x="8155160" y="6189720"/>
            <a:ext cx="3611880" cy="403045"/>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j-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j-ea"/>
                <a:cs typeface="Calibri Light" panose="020F0302020204030204" pitchFamily="34" charset="0"/>
              </a:rPr>
              <a:t>Note: Economic projections were done in early Dec 2021. Projections don’t account for the latest GDP revision of the past year</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j-ea"/>
                <a:cs typeface="Calibri Light" panose="020F0302020204030204" pitchFamily="34" charset="0"/>
              </a:rPr>
              <a:t>Source: CMIE, RBI, </a:t>
            </a:r>
            <a:r>
              <a:rPr kumimoji="0" lang="en-US" sz="800" b="0" i="0" u="none" strike="noStrike" kern="1200" cap="none" spc="0" normalizeH="0" baseline="0" noProof="0" dirty="0">
                <a:ln>
                  <a:noFill/>
                </a:ln>
                <a:solidFill>
                  <a:srgbClr val="00A3E0"/>
                </a:solidFill>
                <a:effectLst/>
                <a:uLnTx/>
                <a:uFillTx/>
                <a:latin typeface="Calibri"/>
                <a:ea typeface="+mj-ea"/>
                <a:cs typeface="Calibri Light" panose="020F0302020204030204" pitchFamily="34" charset="0"/>
                <a:hlinkClick r:id="rId3">
                  <a:extLst>
                    <a:ext uri="{A12FA001-AC4F-418D-AE19-62706E023703}">
                      <ahyp:hlinkClr xmlns:ahyp="http://schemas.microsoft.com/office/drawing/2018/hyperlinkcolor" val="tx"/>
                    </a:ext>
                  </a:extLst>
                </a:hlinkClick>
              </a:rPr>
              <a:t>Deloitte Insights</a:t>
            </a:r>
            <a:endParaRPr kumimoji="0" lang="en-US" sz="800" b="0" i="0" u="none" strike="noStrike" kern="1200" cap="none" spc="0" normalizeH="0" baseline="0" noProof="0" dirty="0">
              <a:ln>
                <a:noFill/>
              </a:ln>
              <a:solidFill>
                <a:srgbClr val="00A3E0"/>
              </a:solidFill>
              <a:effectLst/>
              <a:uLnTx/>
              <a:uFillTx/>
              <a:latin typeface="Calibri"/>
              <a:ea typeface="+mj-ea"/>
              <a:cs typeface="Calibri Light" panose="020F0302020204030204" pitchFamily="34" charset="0"/>
            </a:endParaRPr>
          </a:p>
        </p:txBody>
      </p:sp>
      <p:graphicFrame>
        <p:nvGraphicFramePr>
          <p:cNvPr id="52" name="Chart 51">
            <a:extLst>
              <a:ext uri="{FF2B5EF4-FFF2-40B4-BE49-F238E27FC236}">
                <a16:creationId xmlns:a16="http://schemas.microsoft.com/office/drawing/2014/main" id="{AD4F6EEA-4B04-401C-834C-AA699CBD1087}"/>
              </a:ext>
            </a:extLst>
          </p:cNvPr>
          <p:cNvGraphicFramePr/>
          <p:nvPr>
            <p:extLst>
              <p:ext uri="{D42A27DB-BD31-4B8C-83A1-F6EECF244321}">
                <p14:modId xmlns:p14="http://schemas.microsoft.com/office/powerpoint/2010/main" val="1387144782"/>
              </p:ext>
            </p:extLst>
          </p:nvPr>
        </p:nvGraphicFramePr>
        <p:xfrm>
          <a:off x="8147540" y="1849315"/>
          <a:ext cx="3619500" cy="19748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3" name="Chart 52">
            <a:extLst>
              <a:ext uri="{FF2B5EF4-FFF2-40B4-BE49-F238E27FC236}">
                <a16:creationId xmlns:a16="http://schemas.microsoft.com/office/drawing/2014/main" id="{C94F7218-E4B1-4B93-AC6D-0BFF444CD27F}"/>
              </a:ext>
            </a:extLst>
          </p:cNvPr>
          <p:cNvGraphicFramePr>
            <a:graphicFrameLocks/>
          </p:cNvGraphicFramePr>
          <p:nvPr>
            <p:extLst>
              <p:ext uri="{D42A27DB-BD31-4B8C-83A1-F6EECF244321}">
                <p14:modId xmlns:p14="http://schemas.microsoft.com/office/powerpoint/2010/main" val="2028201014"/>
              </p:ext>
            </p:extLst>
          </p:nvPr>
        </p:nvGraphicFramePr>
        <p:xfrm>
          <a:off x="8147540" y="3868616"/>
          <a:ext cx="3619500" cy="2321104"/>
        </p:xfrm>
        <a:graphic>
          <a:graphicData uri="http://schemas.openxmlformats.org/drawingml/2006/chart">
            <c:chart xmlns:c="http://schemas.openxmlformats.org/drawingml/2006/chart" xmlns:r="http://schemas.openxmlformats.org/officeDocument/2006/relationships" r:id="rId5"/>
          </a:graphicData>
        </a:graphic>
      </p:graphicFrame>
      <p:sp>
        <p:nvSpPr>
          <p:cNvPr id="54" name="Rectangle 53">
            <a:extLst>
              <a:ext uri="{FF2B5EF4-FFF2-40B4-BE49-F238E27FC236}">
                <a16:creationId xmlns:a16="http://schemas.microsoft.com/office/drawing/2014/main" id="{E9776FC1-270A-45D3-888E-A83B384D1186}"/>
              </a:ext>
            </a:extLst>
          </p:cNvPr>
          <p:cNvSpPr/>
          <p:nvPr/>
        </p:nvSpPr>
        <p:spPr>
          <a:xfrm>
            <a:off x="8993360" y="4103231"/>
            <a:ext cx="1280160" cy="169277"/>
          </a:xfrm>
          <a:prstGeom prst="rect">
            <a:avLst/>
          </a:prstGeom>
        </p:spPr>
        <p:txBody>
          <a:bodyPr wrap="square" lIns="0" t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Calibri"/>
                <a:ea typeface="+mn-ea"/>
                <a:cs typeface="+mn-cs"/>
              </a:rPr>
              <a:t>Scenario 1: Optimistic</a:t>
            </a:r>
          </a:p>
        </p:txBody>
      </p:sp>
      <p:sp>
        <p:nvSpPr>
          <p:cNvPr id="55" name="Rectangle 54">
            <a:extLst>
              <a:ext uri="{FF2B5EF4-FFF2-40B4-BE49-F238E27FC236}">
                <a16:creationId xmlns:a16="http://schemas.microsoft.com/office/drawing/2014/main" id="{628F92DD-9795-414C-95EC-CB77C8F30535}"/>
              </a:ext>
            </a:extLst>
          </p:cNvPr>
          <p:cNvSpPr/>
          <p:nvPr/>
        </p:nvSpPr>
        <p:spPr>
          <a:xfrm>
            <a:off x="8993360" y="4248676"/>
            <a:ext cx="1280160" cy="169277"/>
          </a:xfrm>
          <a:prstGeom prst="rect">
            <a:avLst/>
          </a:prstGeom>
        </p:spPr>
        <p:txBody>
          <a:bodyPr wrap="square" lIns="0" tIns="0" r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black"/>
                </a:solidFill>
                <a:effectLst/>
                <a:uLnTx/>
                <a:uFillTx/>
                <a:latin typeface="Calibri"/>
                <a:ea typeface="+mn-ea"/>
                <a:cs typeface="+mn-cs"/>
              </a:rPr>
              <a:t>Scenario 2: Pessimistic</a:t>
            </a:r>
          </a:p>
        </p:txBody>
      </p:sp>
      <p:cxnSp>
        <p:nvCxnSpPr>
          <p:cNvPr id="56" name="Straight Connector 55">
            <a:extLst>
              <a:ext uri="{FF2B5EF4-FFF2-40B4-BE49-F238E27FC236}">
                <a16:creationId xmlns:a16="http://schemas.microsoft.com/office/drawing/2014/main" id="{89B67759-346D-4F88-A45A-B42F0940129B}"/>
              </a:ext>
            </a:extLst>
          </p:cNvPr>
          <p:cNvCxnSpPr>
            <a:cxnSpLocks/>
          </p:cNvCxnSpPr>
          <p:nvPr/>
        </p:nvCxnSpPr>
        <p:spPr>
          <a:xfrm>
            <a:off x="8630140" y="4158808"/>
            <a:ext cx="3162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83D8F06-CDF7-4809-8FF2-53F674CEBC27}"/>
              </a:ext>
            </a:extLst>
          </p:cNvPr>
          <p:cNvCxnSpPr>
            <a:cxnSpLocks/>
          </p:cNvCxnSpPr>
          <p:nvPr/>
        </p:nvCxnSpPr>
        <p:spPr>
          <a:xfrm>
            <a:off x="8630140" y="4318074"/>
            <a:ext cx="316230" cy="0"/>
          </a:xfrm>
          <a:prstGeom prst="line">
            <a:avLst/>
          </a:prstGeom>
          <a:ln w="28575">
            <a:solidFill>
              <a:srgbClr val="00A3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947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8180" y="407513"/>
            <a:ext cx="9471212" cy="533400"/>
          </a:xfrm>
        </p:spPr>
        <p:txBody>
          <a:bodyPr/>
          <a:lstStyle/>
          <a:p>
            <a:r>
              <a:rPr lang="en-US" sz="3600" b="1" dirty="0">
                <a:latin typeface="Calibri" panose="020F0502020204030204" pitchFamily="34" charset="0"/>
                <a:cs typeface="Calibri" panose="020F0502020204030204" pitchFamily="34" charset="0"/>
              </a:rPr>
              <a:t>The FM unveils the Bahi-Khata: A blueprint from India @75 to India @100</a:t>
            </a:r>
          </a:p>
        </p:txBody>
      </p:sp>
      <p:pic>
        <p:nvPicPr>
          <p:cNvPr id="6" name="Picture 5">
            <a:extLst>
              <a:ext uri="{FF2B5EF4-FFF2-40B4-BE49-F238E27FC236}">
                <a16:creationId xmlns:a16="http://schemas.microsoft.com/office/drawing/2014/main" id="{A21E026C-3FE7-482E-A564-95890B8CE9E9}"/>
              </a:ext>
            </a:extLst>
          </p:cNvPr>
          <p:cNvPicPr>
            <a:picLocks noChangeAspect="1"/>
          </p:cNvPicPr>
          <p:nvPr/>
        </p:nvPicPr>
        <p:blipFill>
          <a:blip r:embed="rId2"/>
          <a:stretch>
            <a:fillRect/>
          </a:stretch>
        </p:blipFill>
        <p:spPr>
          <a:xfrm>
            <a:off x="10311623" y="102763"/>
            <a:ext cx="1775534" cy="1121149"/>
          </a:xfrm>
          <a:prstGeom prst="rect">
            <a:avLst/>
          </a:prstGeom>
        </p:spPr>
      </p:pic>
      <p:sp>
        <p:nvSpPr>
          <p:cNvPr id="14" name="Content Placeholder 13">
            <a:extLst>
              <a:ext uri="{FF2B5EF4-FFF2-40B4-BE49-F238E27FC236}">
                <a16:creationId xmlns:a16="http://schemas.microsoft.com/office/drawing/2014/main" id="{AD177F22-271F-4926-AA85-0882676CD48A}"/>
              </a:ext>
            </a:extLst>
          </p:cNvPr>
          <p:cNvSpPr txBox="1">
            <a:spLocks/>
          </p:cNvSpPr>
          <p:nvPr/>
        </p:nvSpPr>
        <p:spPr>
          <a:xfrm>
            <a:off x="497840" y="1226102"/>
            <a:ext cx="11198860" cy="403045"/>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300" dirty="0"/>
              <a:t>Focus on four priorities: PM Gati Shakti; inclusive development; productivity enhancement and investment, sunrise opportunities,  energy transition and climate action; and financing of investments</a:t>
            </a:r>
          </a:p>
        </p:txBody>
      </p:sp>
      <p:sp>
        <p:nvSpPr>
          <p:cNvPr id="15" name="Content Placeholder 1">
            <a:extLst>
              <a:ext uri="{FF2B5EF4-FFF2-40B4-BE49-F238E27FC236}">
                <a16:creationId xmlns:a16="http://schemas.microsoft.com/office/drawing/2014/main" id="{BA6C7EBF-C750-451F-8E00-21CD7EF6336D}"/>
              </a:ext>
            </a:extLst>
          </p:cNvPr>
          <p:cNvSpPr txBox="1">
            <a:spLocks/>
          </p:cNvSpPr>
          <p:nvPr/>
        </p:nvSpPr>
        <p:spPr>
          <a:xfrm>
            <a:off x="502919" y="1806826"/>
            <a:ext cx="4232367" cy="4512854"/>
          </a:xfrm>
          <a:prstGeom prst="rect">
            <a:avLst/>
          </a:prstGeom>
        </p:spPr>
        <p:txBody>
          <a:bodyPr vert="horz" lIns="0" tIns="0" rIns="0" bIns="0" rtlCol="0" anchor="t">
            <a:noAutofit/>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spcBef>
                <a:spcPts val="600"/>
              </a:spcBef>
            </a:pPr>
            <a:r>
              <a:rPr lang="en-US" sz="1000" b="1" dirty="0">
                <a:solidFill>
                  <a:srgbClr val="002060"/>
                </a:solidFill>
                <a:latin typeface="Calibri" panose="020F0502020204030204" pitchFamily="34" charset="0"/>
                <a:cs typeface="Calibri" panose="020F0502020204030204" pitchFamily="34" charset="0"/>
              </a:rPr>
              <a:t>1. Infrastructure investment</a:t>
            </a:r>
          </a:p>
          <a:p>
            <a:pPr marL="119063" algn="just"/>
            <a:r>
              <a:rPr lang="en-US" sz="1000" dirty="0">
                <a:solidFill>
                  <a:srgbClr val="002060"/>
                </a:solidFill>
                <a:latin typeface="Calibri" panose="020F0502020204030204" pitchFamily="34" charset="0"/>
                <a:cs typeface="Calibri" panose="020F0502020204030204" pitchFamily="34" charset="0"/>
              </a:rPr>
              <a:t>Deloitte’s views: </a:t>
            </a:r>
            <a:r>
              <a:rPr lang="en-IN" sz="1000" b="0" dirty="0">
                <a:solidFill>
                  <a:srgbClr val="002060"/>
                </a:solidFill>
                <a:latin typeface="Calibri" panose="020F0502020204030204" pitchFamily="34" charset="0"/>
                <a:cs typeface="Calibri" panose="020F0502020204030204" pitchFamily="34" charset="0"/>
              </a:rPr>
              <a:t>Revenue buoyance and fiscal space allowed the government to focus on public investment. </a:t>
            </a:r>
            <a:r>
              <a:rPr lang="en-US" sz="1000" b="0" dirty="0">
                <a:solidFill>
                  <a:srgbClr val="002060"/>
                </a:solidFill>
                <a:latin typeface="Calibri" panose="020F0502020204030204" pitchFamily="34" charset="0"/>
                <a:cs typeface="Calibri" panose="020F0502020204030204" pitchFamily="34" charset="0"/>
              </a:rPr>
              <a:t>The major emphasis </a:t>
            </a:r>
            <a:r>
              <a:rPr lang="en-IN" sz="1000" b="0" dirty="0">
                <a:solidFill>
                  <a:srgbClr val="002060"/>
                </a:solidFill>
                <a:latin typeface="Calibri" panose="020F0502020204030204" pitchFamily="34" charset="0"/>
                <a:cs typeface="Calibri" panose="020F0502020204030204" pitchFamily="34" charset="0"/>
              </a:rPr>
              <a:t>was on the seven engines of PM’s Gati Shakti as well as on social infrastructure, education, and digitisation. Efficient and timely execution will be key.</a:t>
            </a:r>
          </a:p>
          <a:p>
            <a:pPr lvl="1" algn="just">
              <a:spcBef>
                <a:spcPts val="1000"/>
              </a:spcBef>
            </a:pPr>
            <a:r>
              <a:rPr lang="en-IN" sz="1000" b="1" dirty="0">
                <a:solidFill>
                  <a:srgbClr val="002060"/>
                </a:solidFill>
                <a:latin typeface="Calibri" panose="020F0502020204030204" pitchFamily="34" charset="0"/>
                <a:cs typeface="Calibri" panose="020F0502020204030204" pitchFamily="34" charset="0"/>
              </a:rPr>
              <a:t>Social infrastructure</a:t>
            </a:r>
          </a:p>
          <a:p>
            <a:pPr marL="171450" indent="-171450" algn="just" fontAlgn="base">
              <a:buFont typeface="Arial" panose="020B0604020202020204" pitchFamily="34" charset="0"/>
              <a:buChar char="•"/>
            </a:pPr>
            <a:r>
              <a:rPr lang="en-US" sz="1000" b="0" dirty="0">
                <a:solidFill>
                  <a:srgbClr val="002060"/>
                </a:solidFill>
                <a:latin typeface="Calibri" panose="020F0502020204030204" pitchFamily="34" charset="0"/>
                <a:ea typeface="+mn-lt"/>
                <a:cs typeface="Calibri" panose="020F0502020204030204" pitchFamily="34" charset="0"/>
              </a:rPr>
              <a:t>Allocating INR 600 billion for 38 million households to get piped water</a:t>
            </a:r>
          </a:p>
          <a:p>
            <a:pPr marL="171450" indent="-171450" algn="just" fontAlgn="base">
              <a:buFont typeface="Arial" panose="020B0604020202020204" pitchFamily="34" charset="0"/>
              <a:buChar char="•"/>
            </a:pPr>
            <a:r>
              <a:rPr lang="en-US" sz="1000" b="0" dirty="0">
                <a:solidFill>
                  <a:srgbClr val="002060"/>
                </a:solidFill>
                <a:latin typeface="Calibri" panose="020F0502020204030204" pitchFamily="34" charset="0"/>
                <a:ea typeface="+mn-lt"/>
                <a:cs typeface="Calibri" panose="020F0502020204030204" pitchFamily="34" charset="0"/>
              </a:rPr>
              <a:t>Upgrading 200,000 anganwadis to focus on child health</a:t>
            </a:r>
          </a:p>
          <a:p>
            <a:pPr marL="171450" indent="-171450" algn="just" fontAlgn="base">
              <a:buFont typeface="Arial" panose="020B0604020202020204" pitchFamily="34" charset="0"/>
              <a:buChar char="•"/>
            </a:pPr>
            <a:r>
              <a:rPr lang="en-US" sz="1000" b="0" dirty="0">
                <a:solidFill>
                  <a:srgbClr val="002060"/>
                </a:solidFill>
                <a:latin typeface="Calibri" panose="020F0502020204030204" pitchFamily="34" charset="0"/>
                <a:ea typeface="+mn-lt"/>
                <a:cs typeface="Calibri" panose="020F0502020204030204" pitchFamily="34" charset="0"/>
              </a:rPr>
              <a:t>Covering villages with optical fibre under the BharatNet project through a PPP model by 2025</a:t>
            </a:r>
          </a:p>
          <a:p>
            <a:pPr lvl="1" algn="just">
              <a:spcBef>
                <a:spcPts val="1000"/>
              </a:spcBef>
            </a:pPr>
            <a:r>
              <a:rPr lang="en-IN" sz="1000" b="1" dirty="0">
                <a:solidFill>
                  <a:srgbClr val="002060"/>
                </a:solidFill>
                <a:latin typeface="Calibri" panose="020F0502020204030204" pitchFamily="34" charset="0"/>
                <a:cs typeface="Calibri" panose="020F0502020204030204" pitchFamily="34" charset="0"/>
              </a:rPr>
              <a:t>Education</a:t>
            </a:r>
          </a:p>
          <a:p>
            <a:pPr marL="171450" indent="-171450" algn="just" fontAlgn="base">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Resilient mechanism for education delivery</a:t>
            </a:r>
            <a:endParaRPr lang="en-IN" sz="1000" b="0" dirty="0">
              <a:solidFill>
                <a:srgbClr val="002060"/>
              </a:solidFill>
              <a:latin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Quality content for education through digital means</a:t>
            </a:r>
            <a:endParaRPr lang="en-IN" sz="1000" b="0" dirty="0">
              <a:solidFill>
                <a:srgbClr val="002060"/>
              </a:solidFill>
              <a:latin typeface="Calibri" panose="020F0502020204030204" pitchFamily="34" charset="0"/>
              <a:cs typeface="Calibri" panose="020F0502020204030204" pitchFamily="34" charset="0"/>
            </a:endParaRPr>
          </a:p>
          <a:p>
            <a:pPr lvl="1" algn="just" fontAlgn="base">
              <a:spcBef>
                <a:spcPts val="1000"/>
              </a:spcBef>
            </a:pPr>
            <a:r>
              <a:rPr lang="en-IN" sz="1000" b="1" dirty="0">
                <a:solidFill>
                  <a:srgbClr val="002060"/>
                </a:solidFill>
                <a:latin typeface="Calibri" panose="020F0502020204030204" pitchFamily="34" charset="0"/>
                <a:cs typeface="Calibri" panose="020F0502020204030204" pitchFamily="34" charset="0"/>
              </a:rPr>
              <a:t>Physical infrastructure</a:t>
            </a:r>
          </a:p>
          <a:p>
            <a:pPr marL="171450" indent="-171450" algn="just" fontAlgn="base">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The national highway network will be expanded by 25,000 km in 22-23.</a:t>
            </a:r>
          </a:p>
          <a:p>
            <a:pPr marL="171450" indent="-171450" algn="just" fontAlgn="base">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Four multi-modal logistics park contracts will be awarded in FY23.</a:t>
            </a:r>
          </a:p>
          <a:p>
            <a:pPr marL="171450" indent="-171450" algn="just" fontAlgn="base">
              <a:buFont typeface="Arial" panose="020B0604020202020204" pitchFamily="34" charset="0"/>
              <a:buChar char="•"/>
            </a:pPr>
            <a:r>
              <a:rPr lang="en-IN" sz="1000" b="0" dirty="0">
                <a:solidFill>
                  <a:srgbClr val="002060"/>
                </a:solidFill>
                <a:latin typeface="Calibri" panose="020F0502020204030204" pitchFamily="34" charset="0"/>
                <a:cs typeface="Calibri" panose="020F0502020204030204" pitchFamily="34" charset="0"/>
              </a:rPr>
              <a:t>About 100 new cargo terminals will be developed in three years.</a:t>
            </a:r>
          </a:p>
          <a:p>
            <a:pPr marL="171450" indent="-171450" algn="just" fontAlgn="base">
              <a:buFont typeface="Arial" panose="020B0604020202020204" pitchFamily="34" charset="0"/>
              <a:buChar char="•"/>
            </a:pPr>
            <a:r>
              <a:rPr lang="en-IN" sz="1000" b="0" dirty="0">
                <a:solidFill>
                  <a:srgbClr val="002060"/>
                </a:solidFill>
                <a:latin typeface="Calibri" panose="020F0502020204030204" pitchFamily="34" charset="0"/>
                <a:cs typeface="Calibri" panose="020F0502020204030204" pitchFamily="34" charset="0"/>
              </a:rPr>
              <a:t>Initiatives to provide boost to railways, affordable housing under PM Awas Yojana, urban sector development, and a vibrant-village programme were announced.</a:t>
            </a:r>
          </a:p>
          <a:p>
            <a:pPr marL="171450" indent="-171450" algn="just" fontAlgn="base">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A data centre and energy storage system will be given infrastructure status; it will be moved to provide easy financing.</a:t>
            </a:r>
            <a:endParaRPr lang="en-IN" sz="1000" b="0" dirty="0">
              <a:solidFill>
                <a:srgbClr val="002060"/>
              </a:solidFill>
              <a:latin typeface="Calibri" panose="020F0502020204030204" pitchFamily="34" charset="0"/>
              <a:cs typeface="Calibri" panose="020F0502020204030204" pitchFamily="34" charset="0"/>
            </a:endParaRPr>
          </a:p>
        </p:txBody>
      </p:sp>
      <p:sp>
        <p:nvSpPr>
          <p:cNvPr id="16" name="Content Placeholder 3">
            <a:extLst>
              <a:ext uri="{FF2B5EF4-FFF2-40B4-BE49-F238E27FC236}">
                <a16:creationId xmlns:a16="http://schemas.microsoft.com/office/drawing/2014/main" id="{D2FCC093-875F-40C5-AECA-2EEC84447B80}"/>
              </a:ext>
            </a:extLst>
          </p:cNvPr>
          <p:cNvSpPr txBox="1">
            <a:spLocks/>
          </p:cNvSpPr>
          <p:nvPr/>
        </p:nvSpPr>
        <p:spPr>
          <a:xfrm>
            <a:off x="8679766" y="1806826"/>
            <a:ext cx="3016934" cy="4512854"/>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spcBef>
                <a:spcPts val="600"/>
              </a:spcBef>
            </a:pPr>
            <a:r>
              <a:rPr lang="en-US" sz="1000" b="1" dirty="0">
                <a:solidFill>
                  <a:srgbClr val="002060"/>
                </a:solidFill>
                <a:latin typeface="Calibri" panose="020F0502020204030204" pitchFamily="34" charset="0"/>
                <a:cs typeface="Calibri" panose="020F0502020204030204" pitchFamily="34" charset="0"/>
              </a:rPr>
              <a:t>2. Demand generation and employment </a:t>
            </a:r>
          </a:p>
          <a:p>
            <a:pPr marL="119063" algn="just"/>
            <a:r>
              <a:rPr lang="en-US" sz="1000" dirty="0">
                <a:solidFill>
                  <a:srgbClr val="002060"/>
                </a:solidFill>
                <a:latin typeface="Calibri" panose="020F0502020204030204" pitchFamily="34" charset="0"/>
                <a:cs typeface="Calibri" panose="020F0502020204030204" pitchFamily="34" charset="0"/>
              </a:rPr>
              <a:t>Deloitte’s views: </a:t>
            </a:r>
            <a:r>
              <a:rPr lang="en-US" sz="1000" b="0" dirty="0">
                <a:solidFill>
                  <a:srgbClr val="002060"/>
                </a:solidFill>
                <a:latin typeface="Calibri" panose="020F0502020204030204" pitchFamily="34" charset="0"/>
                <a:cs typeface="Calibri" panose="020F0502020204030204" pitchFamily="34" charset="0"/>
              </a:rPr>
              <a:t>Direct payments and higher capital expenditure allocations in public schemes are likely to create income and job opportunities. </a:t>
            </a:r>
          </a:p>
          <a:p>
            <a:pPr lvl="1" algn="just" fontAlgn="base">
              <a:spcBef>
                <a:spcPts val="1000"/>
              </a:spcBef>
            </a:pPr>
            <a:r>
              <a:rPr lang="en-IN" sz="1000" b="1" dirty="0">
                <a:solidFill>
                  <a:srgbClr val="002060"/>
                </a:solidFill>
                <a:latin typeface="Calibri" panose="020F0502020204030204" pitchFamily="34" charset="0"/>
                <a:cs typeface="Calibri" panose="020F0502020204030204" pitchFamily="34" charset="0"/>
              </a:rPr>
              <a:t>Demand generation measures</a:t>
            </a:r>
          </a:p>
          <a:p>
            <a:pPr marL="171450" indent="-171450" algn="just">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INR 2.37 trillion worth of MSP direct payments through farm procurement to farmers can boost rural demand.</a:t>
            </a:r>
          </a:p>
          <a:p>
            <a:pPr lvl="1" algn="just" fontAlgn="base">
              <a:spcBef>
                <a:spcPts val="1000"/>
              </a:spcBef>
            </a:pPr>
            <a:r>
              <a:rPr lang="en-IN" sz="1000" b="1" dirty="0">
                <a:solidFill>
                  <a:srgbClr val="002060"/>
                </a:solidFill>
                <a:latin typeface="Calibri" panose="020F0502020204030204" pitchFamily="34" charset="0"/>
                <a:cs typeface="Calibri" panose="020F0502020204030204" pitchFamily="34" charset="0"/>
              </a:rPr>
              <a:t>Employment</a:t>
            </a:r>
          </a:p>
          <a:p>
            <a:pPr marL="171450" indent="-171450" algn="just">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PLI schemes in 14 sectors with potential to create 6 million new jobs, and additional new production of INR 30 trillion</a:t>
            </a:r>
          </a:p>
          <a:p>
            <a:pPr marL="171450" indent="-171450" algn="just">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Financial support to the MSME sector, infrastructure, energy transition strategies; public capital expenditure and sunrise opportunities will create jobs. </a:t>
            </a:r>
          </a:p>
          <a:p>
            <a:pPr marL="171450" indent="-171450" algn="just">
              <a:buFont typeface="Arial" panose="020B0604020202020204" pitchFamily="34" charset="0"/>
              <a:buChar char="•"/>
            </a:pPr>
            <a:r>
              <a:rPr lang="en-US" sz="1000" b="0" dirty="0">
                <a:solidFill>
                  <a:srgbClr val="002060"/>
                </a:solidFill>
                <a:latin typeface="Calibri" panose="020F0502020204030204" pitchFamily="34" charset="0"/>
                <a:cs typeface="Calibri" panose="020F0502020204030204" pitchFamily="34" charset="0"/>
              </a:rPr>
              <a:t>National capital goods policy, 2016 (launched with the intention of doubling the production of capital goods by 2025) can create employment opportunities.</a:t>
            </a:r>
          </a:p>
          <a:p>
            <a:pPr marL="171450" indent="-171450" algn="just">
              <a:buFontTx/>
              <a:buChar char="-"/>
            </a:pPr>
            <a:endParaRPr lang="en-US" sz="1000" dirty="0">
              <a:latin typeface="Calibri" panose="020F0502020204030204" pitchFamily="34" charset="0"/>
              <a:cs typeface="Calibri" panose="020F0502020204030204" pitchFamily="34" charset="0"/>
            </a:endParaRPr>
          </a:p>
        </p:txBody>
      </p:sp>
      <p:sp>
        <p:nvSpPr>
          <p:cNvPr id="17" name="Content Placeholder 1">
            <a:extLst>
              <a:ext uri="{FF2B5EF4-FFF2-40B4-BE49-F238E27FC236}">
                <a16:creationId xmlns:a16="http://schemas.microsoft.com/office/drawing/2014/main" id="{32BC02D3-F869-48F4-A2A6-ED697BE7AA3E}"/>
              </a:ext>
            </a:extLst>
          </p:cNvPr>
          <p:cNvSpPr txBox="1">
            <a:spLocks/>
          </p:cNvSpPr>
          <p:nvPr/>
        </p:nvSpPr>
        <p:spPr>
          <a:xfrm>
            <a:off x="5159830" y="1872142"/>
            <a:ext cx="3124200" cy="4608104"/>
          </a:xfrm>
          <a:prstGeom prst="rect">
            <a:avLst/>
          </a:prstGeom>
        </p:spPr>
        <p:txBody>
          <a:bodyPr vert="horz" lIns="0" tIns="0" rIns="0" bIns="0" rtlCol="0" anchor="t">
            <a:noAutofit/>
          </a:bodyPr>
          <a:lstStyle>
            <a:lvl1pPr marL="0" indent="0" algn="l" defTabSz="1219170" rtl="0" eaLnBrk="1" latinLnBrk="0" hangingPunct="1">
              <a:spcBef>
                <a:spcPts val="0"/>
              </a:spcBef>
              <a:spcAft>
                <a:spcPts val="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0"/>
              </a:spcAft>
              <a:buClrTx/>
              <a:buSzPct val="100000"/>
              <a:buFont typeface="Arial"/>
              <a:buNone/>
              <a:defRPr lang="en-US" sz="1200" b="1" kern="1200">
                <a:solidFill>
                  <a:schemeClr val="accent6"/>
                </a:solidFill>
                <a:latin typeface="+mn-lt"/>
                <a:ea typeface="+mn-ea"/>
                <a:cs typeface="+mn-cs"/>
              </a:defRPr>
            </a:lvl2pPr>
            <a:lvl3pPr marL="235194" indent="-235194" algn="l" defTabSz="1219170" rtl="0" eaLnBrk="1" latinLnBrk="0" hangingPunct="1">
              <a:spcBef>
                <a:spcPts val="0"/>
              </a:spcBef>
              <a:spcAft>
                <a:spcPts val="0"/>
              </a:spcAft>
              <a:buClrTx/>
              <a:buSzPct val="100000"/>
              <a:buFont typeface="Arial" panose="020B0604020202020204" pitchFamily="34" charset="0"/>
              <a:buChar char="•"/>
              <a:defRPr lang="en-US" sz="1200" kern="1200">
                <a:solidFill>
                  <a:schemeClr val="tx1"/>
                </a:solidFill>
                <a:latin typeface="+mn-lt"/>
                <a:ea typeface="+mn-ea"/>
                <a:cs typeface="+mn-cs"/>
              </a:defRPr>
            </a:lvl3pPr>
            <a:lvl4pPr marL="475188" indent="-235194" algn="l" defTabSz="1219170" rtl="0" eaLnBrk="1" latinLnBrk="0" hangingPunct="1">
              <a:spcBef>
                <a:spcPts val="0"/>
              </a:spcBef>
              <a:spcAft>
                <a:spcPts val="0"/>
              </a:spcAft>
              <a:buClrTx/>
              <a:buSzPct val="100000"/>
              <a:buFont typeface="Verdana" panose="020B0604030504040204" pitchFamily="34" charset="0"/>
              <a:buChar char="−"/>
              <a:defRPr lang="en-US" sz="1200" kern="1200" baseline="0">
                <a:solidFill>
                  <a:schemeClr val="tx1"/>
                </a:solidFill>
                <a:latin typeface="+mn-lt"/>
                <a:ea typeface="+mn-ea"/>
                <a:cs typeface="+mn-cs"/>
              </a:defRPr>
            </a:lvl4pPr>
            <a:lvl5pPr marL="710382" indent="-235194" algn="l" defTabSz="1064657" rtl="0" eaLnBrk="1" latinLnBrk="0" hangingPunct="1">
              <a:spcBef>
                <a:spcPts val="0"/>
              </a:spcBef>
              <a:spcAft>
                <a:spcPts val="0"/>
              </a:spcAft>
              <a:buClrTx/>
              <a:buSzPct val="100000"/>
              <a:buFont typeface="Verdana" panose="020B0604030504040204" pitchFamily="34" charset="0"/>
              <a:buChar char="−"/>
              <a:tabLst/>
              <a:defRPr lang="en-US" sz="1200" kern="1200" baseline="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2133"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9pPr>
          </a:lstStyle>
          <a:p>
            <a:pPr lvl="1" algn="just" defTabSz="914400" fontAlgn="base">
              <a:spcBef>
                <a:spcPts val="1000"/>
              </a:spcBef>
            </a:pPr>
            <a:r>
              <a:rPr lang="en-IN" sz="1000" dirty="0">
                <a:solidFill>
                  <a:srgbClr val="002060"/>
                </a:solidFill>
                <a:latin typeface="Calibri" panose="020F0502020204030204" pitchFamily="34" charset="0"/>
                <a:cs typeface="Calibri" panose="020F0502020204030204" pitchFamily="34" charset="0"/>
              </a:rPr>
              <a:t>Digitisation and technology</a:t>
            </a:r>
          </a:p>
          <a:p>
            <a:pPr algn="just" fontAlgn="base"/>
            <a:r>
              <a:rPr lang="en-IN" sz="1000" b="1" dirty="0">
                <a:solidFill>
                  <a:srgbClr val="002060"/>
                </a:solidFill>
                <a:latin typeface="Calibri" panose="020F0502020204030204" pitchFamily="34" charset="0"/>
                <a:cs typeface="Calibri" panose="020F0502020204030204" pitchFamily="34" charset="0"/>
              </a:rPr>
              <a:t>Deloitte’s views: </a:t>
            </a:r>
            <a:r>
              <a:rPr lang="en-US" sz="1000" dirty="0">
                <a:solidFill>
                  <a:srgbClr val="002060"/>
                </a:solidFill>
                <a:latin typeface="Calibri" panose="020F0502020204030204" pitchFamily="34" charset="0"/>
                <a:cs typeface="Calibri" panose="020F0502020204030204" pitchFamily="34" charset="0"/>
              </a:rPr>
              <a:t>From the digital rupee to a digital university, Budget 2022 saw an unprecedented push for digitisation.</a:t>
            </a:r>
            <a:endParaRPr lang="en-IN" sz="1000" dirty="0">
              <a:solidFill>
                <a:srgbClr val="002060"/>
              </a:solidFill>
              <a:latin typeface="Calibri" panose="020F0502020204030204" pitchFamily="34" charset="0"/>
              <a:cs typeface="Calibri" panose="020F0502020204030204" pitchFamily="34" charset="0"/>
            </a:endParaRPr>
          </a:p>
          <a:p>
            <a:pPr lvl="1" algn="just" defTabSz="914400" fontAlgn="base">
              <a:spcBef>
                <a:spcPts val="1000"/>
              </a:spcBef>
            </a:pPr>
            <a:r>
              <a:rPr lang="en-IN" sz="1000" dirty="0">
                <a:solidFill>
                  <a:srgbClr val="002060"/>
                </a:solidFill>
                <a:latin typeface="Calibri" panose="020F0502020204030204" pitchFamily="34" charset="0"/>
                <a:cs typeface="Calibri" panose="020F0502020204030204" pitchFamily="34" charset="0"/>
              </a:rPr>
              <a:t>For the citizens</a:t>
            </a:r>
          </a:p>
          <a:p>
            <a:pPr marL="171450" indent="-171450" algn="just" fontAlgn="base">
              <a:buFont typeface="Arial" panose="020B0604020202020204" pitchFamily="34" charset="0"/>
              <a:buChar char="•"/>
            </a:pPr>
            <a:r>
              <a:rPr lang="en-IN" sz="1000" dirty="0">
                <a:solidFill>
                  <a:srgbClr val="002060"/>
                </a:solidFill>
                <a:latin typeface="Calibri" panose="020F0502020204030204" pitchFamily="34" charset="0"/>
                <a:cs typeface="Calibri" panose="020F0502020204030204" pitchFamily="34" charset="0"/>
              </a:rPr>
              <a:t>E-passports</a:t>
            </a:r>
          </a:p>
          <a:p>
            <a:pPr marL="171450" indent="-171450" algn="just" fontAlgn="base">
              <a:buFont typeface="Arial" panose="020B0604020202020204" pitchFamily="34" charset="0"/>
              <a:buChar char="•"/>
            </a:pPr>
            <a:r>
              <a:rPr lang="en-IN" sz="1000" dirty="0">
                <a:solidFill>
                  <a:srgbClr val="002060"/>
                </a:solidFill>
                <a:latin typeface="Calibri" panose="020F0502020204030204" pitchFamily="34" charset="0"/>
                <a:cs typeface="Calibri" panose="020F0502020204030204" pitchFamily="34" charset="0"/>
              </a:rPr>
              <a:t>National digital health, including tele-mental health centres</a:t>
            </a:r>
          </a:p>
          <a:p>
            <a:pPr lvl="1" algn="just" defTabSz="914400" fontAlgn="base">
              <a:spcBef>
                <a:spcPts val="1000"/>
              </a:spcBef>
            </a:pPr>
            <a:r>
              <a:rPr lang="en-IN" sz="1000" dirty="0">
                <a:solidFill>
                  <a:srgbClr val="002060"/>
                </a:solidFill>
                <a:latin typeface="Calibri" panose="020F0502020204030204" pitchFamily="34" charset="0"/>
                <a:cs typeface="Calibri" panose="020F0502020204030204" pitchFamily="34" charset="0"/>
              </a:rPr>
              <a:t>For education</a:t>
            </a:r>
          </a:p>
          <a:p>
            <a:pPr marL="171450" indent="-171450" algn="just" fontAlgn="base">
              <a:buFont typeface="Arial" panose="020B0604020202020204" pitchFamily="34" charset="0"/>
              <a:buChar char="•"/>
            </a:pPr>
            <a:r>
              <a:rPr lang="en-US" sz="1000" dirty="0">
                <a:solidFill>
                  <a:srgbClr val="002060"/>
                </a:solidFill>
                <a:latin typeface="Calibri" panose="020F0502020204030204" pitchFamily="34" charset="0"/>
                <a:cs typeface="Calibri" panose="020F0502020204030204" pitchFamily="34" charset="0"/>
              </a:rPr>
              <a:t>Digital ecosystem (e-Vidya and digital university) for skilling and livelihood to be launched; aiming at reskilling and upskilling through online training</a:t>
            </a:r>
          </a:p>
          <a:p>
            <a:pPr marL="171450" indent="-171450" algn="just" fontAlgn="base">
              <a:buFont typeface="Arial" panose="020B0604020202020204" pitchFamily="34" charset="0"/>
              <a:buChar char="•"/>
            </a:pPr>
            <a:r>
              <a:rPr lang="en-US" sz="1000" dirty="0">
                <a:solidFill>
                  <a:srgbClr val="002060"/>
                </a:solidFill>
                <a:latin typeface="Calibri" panose="020F0502020204030204" pitchFamily="34" charset="0"/>
                <a:cs typeface="Calibri" panose="020F0502020204030204" pitchFamily="34" charset="0"/>
              </a:rPr>
              <a:t>A digital ecosystem for skilling and a livelihood portal, DESH-stack, to be launched</a:t>
            </a:r>
          </a:p>
          <a:p>
            <a:pPr lvl="1" algn="just" defTabSz="914400" fontAlgn="base">
              <a:spcBef>
                <a:spcPts val="1000"/>
              </a:spcBef>
            </a:pPr>
            <a:r>
              <a:rPr lang="en-IN" sz="1000" dirty="0">
                <a:solidFill>
                  <a:srgbClr val="002060"/>
                </a:solidFill>
                <a:latin typeface="Calibri" panose="020F0502020204030204" pitchFamily="34" charset="0"/>
                <a:cs typeface="Calibri" panose="020F0502020204030204" pitchFamily="34" charset="0"/>
              </a:rPr>
              <a:t>For agriculture</a:t>
            </a:r>
          </a:p>
          <a:p>
            <a:pPr marL="171450" indent="-171450" algn="just" fontAlgn="base">
              <a:buFont typeface="Arial" panose="020B0604020202020204" pitchFamily="34" charset="0"/>
              <a:buChar char="•"/>
            </a:pPr>
            <a:r>
              <a:rPr lang="en-IN" sz="1000" dirty="0">
                <a:solidFill>
                  <a:srgbClr val="002060"/>
                </a:solidFill>
                <a:latin typeface="Calibri" panose="020F0502020204030204" pitchFamily="34" charset="0"/>
                <a:cs typeface="Calibri" panose="020F0502020204030204" pitchFamily="34" charset="0"/>
              </a:rPr>
              <a:t>Use of Kisan drones for crop assessment, </a:t>
            </a:r>
            <a:r>
              <a:rPr lang="en-US" sz="1000" dirty="0">
                <a:solidFill>
                  <a:srgbClr val="002060"/>
                </a:solidFill>
                <a:latin typeface="Calibri" panose="020F0502020204030204" pitchFamily="34" charset="0"/>
                <a:cs typeface="Calibri" panose="020F0502020204030204" pitchFamily="34" charset="0"/>
              </a:rPr>
              <a:t>digitisation of land records, and spraying of insecticides​</a:t>
            </a:r>
            <a:endParaRPr lang="en-IN" sz="1000" dirty="0">
              <a:solidFill>
                <a:srgbClr val="002060"/>
              </a:solidFill>
              <a:latin typeface="Calibri" panose="020F0502020204030204" pitchFamily="34" charset="0"/>
              <a:cs typeface="Calibri" panose="020F0502020204030204" pitchFamily="34" charset="0"/>
            </a:endParaRPr>
          </a:p>
          <a:p>
            <a:pPr lvl="1" algn="just" defTabSz="914400" fontAlgn="base">
              <a:spcBef>
                <a:spcPts val="1000"/>
              </a:spcBef>
            </a:pPr>
            <a:r>
              <a:rPr lang="en-IN" sz="1000" dirty="0">
                <a:solidFill>
                  <a:srgbClr val="002060"/>
                </a:solidFill>
                <a:latin typeface="Calibri" panose="020F0502020204030204" pitchFamily="34" charset="0"/>
                <a:cs typeface="Calibri" panose="020F0502020204030204" pitchFamily="34" charset="0"/>
              </a:rPr>
              <a:t>Banking</a:t>
            </a:r>
          </a:p>
          <a:p>
            <a:pPr marL="171450" indent="-171450" algn="just" fontAlgn="base">
              <a:buFont typeface="Arial" panose="020B0604020202020204" pitchFamily="34" charset="0"/>
              <a:buChar char="•"/>
            </a:pPr>
            <a:r>
              <a:rPr lang="en-US" sz="1000" dirty="0">
                <a:solidFill>
                  <a:srgbClr val="002060"/>
                </a:solidFill>
                <a:latin typeface="Calibri" panose="020F0502020204030204" pitchFamily="34" charset="0"/>
                <a:cs typeface="Calibri" panose="020F0502020204030204" pitchFamily="34" charset="0"/>
              </a:rPr>
              <a:t>RBI-led digital rupee using blockchain to be l</a:t>
            </a:r>
            <a:r>
              <a:rPr lang="en-IN" sz="1000" dirty="0">
                <a:solidFill>
                  <a:srgbClr val="002060"/>
                </a:solidFill>
                <a:latin typeface="Calibri" panose="020F0502020204030204" pitchFamily="34" charset="0"/>
                <a:cs typeface="Calibri" panose="020F0502020204030204" pitchFamily="34" charset="0"/>
              </a:rPr>
              <a:t>aunched </a:t>
            </a:r>
            <a:r>
              <a:rPr lang="en-US" sz="1000" dirty="0">
                <a:solidFill>
                  <a:srgbClr val="002060"/>
                </a:solidFill>
                <a:latin typeface="Calibri" panose="020F0502020204030204" pitchFamily="34" charset="0"/>
                <a:cs typeface="Calibri" panose="020F0502020204030204" pitchFamily="34" charset="0"/>
              </a:rPr>
              <a:t>in FY23</a:t>
            </a:r>
          </a:p>
          <a:p>
            <a:pPr marL="171450" indent="-171450" algn="just" fontAlgn="base">
              <a:buFont typeface="Arial" panose="020B0604020202020204" pitchFamily="34" charset="0"/>
              <a:buChar char="•"/>
            </a:pPr>
            <a:r>
              <a:rPr lang="en-US" sz="1000" dirty="0">
                <a:solidFill>
                  <a:srgbClr val="002060"/>
                </a:solidFill>
                <a:latin typeface="Calibri" panose="020F0502020204030204" pitchFamily="34" charset="0"/>
                <a:cs typeface="Calibri" panose="020F0502020204030204" pitchFamily="34" charset="0"/>
              </a:rPr>
              <a:t>About 75 digital banking units in 75 districts by SCBs</a:t>
            </a:r>
          </a:p>
          <a:p>
            <a:pPr lvl="1" algn="just" defTabSz="914400" fontAlgn="base">
              <a:spcBef>
                <a:spcPts val="1000"/>
              </a:spcBef>
            </a:pPr>
            <a:r>
              <a:rPr lang="en-US" sz="1000" dirty="0">
                <a:solidFill>
                  <a:srgbClr val="002060"/>
                </a:solidFill>
                <a:latin typeface="Calibri" panose="020F0502020204030204" pitchFamily="34" charset="0"/>
                <a:cs typeface="Calibri" panose="020F0502020204030204" pitchFamily="34" charset="0"/>
              </a:rPr>
              <a:t>For ministries</a:t>
            </a:r>
          </a:p>
          <a:p>
            <a:pPr marL="171450" indent="-171450" algn="just" fontAlgn="base">
              <a:buFont typeface="Arial" panose="020B0604020202020204" pitchFamily="34" charset="0"/>
              <a:buChar char="•"/>
            </a:pPr>
            <a:r>
              <a:rPr lang="en-US" sz="1000" dirty="0">
                <a:solidFill>
                  <a:srgbClr val="002060"/>
                </a:solidFill>
                <a:latin typeface="Calibri" panose="020F0502020204030204" pitchFamily="34" charset="0"/>
                <a:cs typeface="Calibri" panose="020F0502020204030204" pitchFamily="34" charset="0"/>
              </a:rPr>
              <a:t>Launch paperless e-bills for procurements</a:t>
            </a:r>
          </a:p>
          <a:p>
            <a:pPr lvl="1" algn="just" defTabSz="914400" fontAlgn="base">
              <a:spcBef>
                <a:spcPts val="1000"/>
              </a:spcBef>
            </a:pPr>
            <a:r>
              <a:rPr lang="en-US" sz="1000" dirty="0">
                <a:solidFill>
                  <a:srgbClr val="002060"/>
                </a:solidFill>
                <a:latin typeface="Calibri" panose="020F0502020204030204" pitchFamily="34" charset="0"/>
                <a:cs typeface="Calibri" panose="020F0502020204030204" pitchFamily="34" charset="0"/>
              </a:rPr>
              <a:t>For MSMEs</a:t>
            </a:r>
          </a:p>
          <a:p>
            <a:pPr marL="171450" indent="-171450" algn="just" fontAlgn="base">
              <a:buFont typeface="Arial" panose="020B0604020202020204" pitchFamily="34" charset="0"/>
              <a:buChar char="•"/>
            </a:pPr>
            <a:r>
              <a:rPr lang="en-US" sz="1000" dirty="0">
                <a:solidFill>
                  <a:srgbClr val="002060"/>
                </a:solidFill>
                <a:latin typeface="Calibri" panose="020F0502020204030204" pitchFamily="34" charset="0"/>
                <a:cs typeface="Calibri" panose="020F0502020204030204" pitchFamily="34" charset="0"/>
              </a:rPr>
              <a:t>MSMEs portals, such as Udyam, e-shram, NCS, and ASEEM to be inter-linked </a:t>
            </a:r>
            <a:endParaRPr lang="en-IN" sz="1000" dirty="0">
              <a:solidFill>
                <a:srgbClr val="002060"/>
              </a:solidFill>
              <a:latin typeface="Calibri" panose="020F0502020204030204" pitchFamily="34" charset="0"/>
              <a:cs typeface="Calibri" panose="020F0502020204030204" pitchFamily="34" charset="0"/>
            </a:endParaRPr>
          </a:p>
          <a:p>
            <a:pPr marL="171450" indent="-171450" algn="just" fontAlgn="base">
              <a:buFontTx/>
              <a:buChar char="-"/>
            </a:pPr>
            <a:endParaRPr lang="en-IN" sz="1000" dirty="0">
              <a:latin typeface="Calibri" panose="020F0502020204030204" pitchFamily="34" charset="0"/>
              <a:cs typeface="Calibri" panose="020F0502020204030204" pitchFamily="34" charset="0"/>
            </a:endParaRPr>
          </a:p>
          <a:p>
            <a:pPr algn="just" fontAlgn="base"/>
            <a:endParaRPr lang="en-IN" sz="1000" dirty="0">
              <a:latin typeface="Calibri" panose="020F0502020204030204" pitchFamily="34" charset="0"/>
              <a:cs typeface="Calibri" panose="020F0502020204030204" pitchFamily="34" charset="0"/>
            </a:endParaRPr>
          </a:p>
          <a:p>
            <a:pPr algn="just" fontAlgn="base"/>
            <a:endParaRPr lang="en-IN"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3127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8180" y="407513"/>
            <a:ext cx="9471212" cy="533400"/>
          </a:xfrm>
        </p:spPr>
        <p:txBody>
          <a:bodyPr/>
          <a:lstStyle/>
          <a:p>
            <a:r>
              <a:rPr lang="en-US" sz="3600" b="1" dirty="0">
                <a:latin typeface="Calibri" panose="020F0502020204030204" pitchFamily="34" charset="0"/>
                <a:cs typeface="Calibri" panose="020F0502020204030204" pitchFamily="34" charset="0"/>
              </a:rPr>
              <a:t>The FM unveils the Bahi-Khata: A blueprint from India @75 to India @100</a:t>
            </a:r>
          </a:p>
        </p:txBody>
      </p:sp>
      <p:pic>
        <p:nvPicPr>
          <p:cNvPr id="6" name="Picture 5">
            <a:extLst>
              <a:ext uri="{FF2B5EF4-FFF2-40B4-BE49-F238E27FC236}">
                <a16:creationId xmlns:a16="http://schemas.microsoft.com/office/drawing/2014/main" id="{A21E026C-3FE7-482E-A564-95890B8CE9E9}"/>
              </a:ext>
            </a:extLst>
          </p:cNvPr>
          <p:cNvPicPr>
            <a:picLocks noChangeAspect="1"/>
          </p:cNvPicPr>
          <p:nvPr/>
        </p:nvPicPr>
        <p:blipFill>
          <a:blip r:embed="rId2"/>
          <a:stretch>
            <a:fillRect/>
          </a:stretch>
        </p:blipFill>
        <p:spPr>
          <a:xfrm>
            <a:off x="10311623" y="102763"/>
            <a:ext cx="1775534" cy="1121149"/>
          </a:xfrm>
          <a:prstGeom prst="rect">
            <a:avLst/>
          </a:prstGeom>
        </p:spPr>
      </p:pic>
      <p:sp>
        <p:nvSpPr>
          <p:cNvPr id="8" name="Content Placeholder 1">
            <a:extLst>
              <a:ext uri="{FF2B5EF4-FFF2-40B4-BE49-F238E27FC236}">
                <a16:creationId xmlns:a16="http://schemas.microsoft.com/office/drawing/2014/main" id="{64B5D3A1-D7B4-4BF8-B029-3ED0CBDCD361}"/>
              </a:ext>
            </a:extLst>
          </p:cNvPr>
          <p:cNvSpPr txBox="1">
            <a:spLocks/>
          </p:cNvSpPr>
          <p:nvPr/>
        </p:nvSpPr>
        <p:spPr>
          <a:xfrm>
            <a:off x="502920" y="1497623"/>
            <a:ext cx="5043408" cy="4512854"/>
          </a:xfrm>
          <a:prstGeom prst="rect">
            <a:avLst/>
          </a:prstGeom>
        </p:spPr>
        <p:txBody>
          <a:bodyPr vert="horz" lIns="0" tIns="0" rIns="0" bIns="0" rtlCol="0" anchor="t">
            <a:noAutofit/>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228600" algn="just">
              <a:spcBef>
                <a:spcPts val="600"/>
              </a:spcBef>
              <a:buFont typeface="+mj-lt"/>
              <a:buAutoNum type="arabicPeriod" startAt="3"/>
            </a:pPr>
            <a:r>
              <a:rPr lang="en-US" sz="1200" b="1" dirty="0">
                <a:solidFill>
                  <a:srgbClr val="002060"/>
                </a:solidFill>
                <a:latin typeface="Calibri" panose="020F0502020204030204" pitchFamily="34" charset="0"/>
                <a:cs typeface="Calibri" panose="020F0502020204030204" pitchFamily="34" charset="0"/>
              </a:rPr>
              <a:t>Business environment and ecosystem </a:t>
            </a:r>
            <a:endParaRPr lang="en-IN" sz="1200" b="1" dirty="0">
              <a:solidFill>
                <a:srgbClr val="002060"/>
              </a:solidFill>
              <a:latin typeface="Calibri" panose="020F0502020204030204" pitchFamily="34" charset="0"/>
              <a:cs typeface="Calibri" panose="020F0502020204030204" pitchFamily="34" charset="0"/>
            </a:endParaRPr>
          </a:p>
          <a:p>
            <a:pPr marL="238125"/>
            <a:r>
              <a:rPr lang="en-US" sz="1200" dirty="0">
                <a:solidFill>
                  <a:srgbClr val="002060"/>
                </a:solidFill>
                <a:latin typeface="Calibri" panose="020F0502020204030204" pitchFamily="34" charset="0"/>
                <a:cs typeface="Calibri" panose="020F0502020204030204" pitchFamily="34" charset="0"/>
              </a:rPr>
              <a:t>Deloitte’s views: </a:t>
            </a:r>
            <a:r>
              <a:rPr lang="en-US" sz="1200" b="0" dirty="0">
                <a:solidFill>
                  <a:srgbClr val="002060"/>
                </a:solidFill>
                <a:latin typeface="Calibri" panose="020F0502020204030204" pitchFamily="34" charset="0"/>
                <a:cs typeface="Calibri" panose="020F0502020204030204" pitchFamily="34" charset="0"/>
              </a:rPr>
              <a:t>Measures such as swift payments, resolution of disputes and arbitration, and improved logistical efficiencies are likely to enhance the ease of doing business and boost investors’ confidence. </a:t>
            </a:r>
            <a:br>
              <a:rPr lang="en-US" sz="1200" dirty="0">
                <a:solidFill>
                  <a:srgbClr val="002060"/>
                </a:solidFill>
                <a:latin typeface="Calibri" panose="020F0502020204030204" pitchFamily="34" charset="0"/>
                <a:cs typeface="Calibri" panose="020F0502020204030204" pitchFamily="34" charset="0"/>
              </a:rPr>
            </a:br>
            <a:endParaRPr lang="en-IN" sz="1200" dirty="0">
              <a:solidFill>
                <a:srgbClr val="002060"/>
              </a:solidFill>
              <a:latin typeface="Calibri" panose="020F0502020204030204" pitchFamily="34" charset="0"/>
              <a:cs typeface="Calibri" panose="020F0502020204030204" pitchFamily="34" charset="0"/>
            </a:endParaRPr>
          </a:p>
          <a:p>
            <a:pPr marL="390525" indent="-171450" algn="just">
              <a:buFont typeface="Arial" panose="020B0604020202020204" pitchFamily="34" charset="0"/>
              <a:buChar char="•"/>
            </a:pPr>
            <a:r>
              <a:rPr lang="en-IN" sz="1200" b="0" dirty="0">
                <a:solidFill>
                  <a:srgbClr val="002060"/>
                </a:solidFill>
                <a:latin typeface="Calibri" panose="020F0502020204030204" pitchFamily="34" charset="0"/>
                <a:cs typeface="Calibri" panose="020F0502020204030204" pitchFamily="34" charset="0"/>
              </a:rPr>
              <a:t>One nation-one registration to ensure uniform process of registration</a:t>
            </a:r>
          </a:p>
          <a:p>
            <a:pPr marL="390525" indent="-171450" algn="just">
              <a:buFont typeface="Arial" panose="020B0604020202020204" pitchFamily="34" charset="0"/>
              <a:buChar char="•"/>
            </a:pPr>
            <a:r>
              <a:rPr lang="en-IN" sz="1200" b="0" dirty="0">
                <a:solidFill>
                  <a:srgbClr val="002060"/>
                </a:solidFill>
                <a:latin typeface="Calibri" panose="020F0502020204030204" pitchFamily="34" charset="0"/>
                <a:cs typeface="Calibri" panose="020F0502020204030204" pitchFamily="34" charset="0"/>
              </a:rPr>
              <a:t>Amendment to the bankruptcy code for faster dispute resolution</a:t>
            </a:r>
          </a:p>
          <a:p>
            <a:pPr marL="390525" indent="-171450" algn="just">
              <a:buFont typeface="Arial" panose="020B0604020202020204" pitchFamily="34" charset="0"/>
              <a:buChar char="•"/>
            </a:pPr>
            <a:r>
              <a:rPr lang="en-IN" sz="1200" b="0" dirty="0">
                <a:solidFill>
                  <a:srgbClr val="002060"/>
                </a:solidFill>
                <a:latin typeface="Calibri" panose="020F0502020204030204" pitchFamily="34" charset="0"/>
                <a:cs typeface="Calibri" panose="020F0502020204030204" pitchFamily="34" charset="0"/>
              </a:rPr>
              <a:t>Centre for processing accelerated voluntary corporate exits and reduce winding up of companies from 2 years to 6 months</a:t>
            </a:r>
          </a:p>
          <a:p>
            <a:pPr marL="390525" indent="-171450" algn="just">
              <a:buFont typeface="Arial" panose="020B0604020202020204" pitchFamily="34" charset="0"/>
              <a:buChar char="•"/>
            </a:pPr>
            <a:r>
              <a:rPr lang="en-IN" sz="1200" b="0" dirty="0">
                <a:solidFill>
                  <a:srgbClr val="002060"/>
                </a:solidFill>
                <a:latin typeface="Calibri" panose="020F0502020204030204" pitchFamily="34" charset="0"/>
                <a:cs typeface="Calibri" panose="020F0502020204030204" pitchFamily="34" charset="0"/>
              </a:rPr>
              <a:t>Faster processing of government payment for </a:t>
            </a:r>
            <a:r>
              <a:rPr lang="en-US" sz="1200" b="0" dirty="0">
                <a:solidFill>
                  <a:srgbClr val="002060"/>
                </a:solidFill>
                <a:latin typeface="Calibri" panose="020F0502020204030204" pitchFamily="34" charset="0"/>
                <a:cs typeface="Calibri" panose="020F0502020204030204" pitchFamily="34" charset="0"/>
              </a:rPr>
              <a:t>various procurements through a paperless </a:t>
            </a:r>
            <a:r>
              <a:rPr lang="en-IN" sz="1200" b="0" dirty="0">
                <a:solidFill>
                  <a:srgbClr val="002060"/>
                </a:solidFill>
                <a:latin typeface="Calibri" panose="020F0502020204030204" pitchFamily="34" charset="0"/>
                <a:cs typeface="Calibri" panose="020F0502020204030204" pitchFamily="34" charset="0"/>
              </a:rPr>
              <a:t>and end-to-end e-bill system</a:t>
            </a:r>
          </a:p>
          <a:p>
            <a:pPr marL="390525" indent="-171450" algn="just">
              <a:buFont typeface="Arial" panose="020B0604020202020204" pitchFamily="34" charset="0"/>
              <a:buChar char="•"/>
            </a:pPr>
            <a:r>
              <a:rPr lang="en-US" sz="1200" b="0" dirty="0">
                <a:solidFill>
                  <a:srgbClr val="002060"/>
                </a:solidFill>
                <a:latin typeface="Calibri" panose="020F0502020204030204" pitchFamily="34" charset="0"/>
                <a:cs typeface="Calibri" panose="020F0502020204030204" pitchFamily="34" charset="0"/>
              </a:rPr>
              <a:t>SEZ act to go, new law to allow states to collaborate to enhance export performance</a:t>
            </a:r>
            <a:endParaRPr lang="en-IN" sz="1200" b="0" dirty="0">
              <a:solidFill>
                <a:srgbClr val="002060"/>
              </a:solidFill>
              <a:latin typeface="Calibri" panose="020F0502020204030204" pitchFamily="34" charset="0"/>
              <a:cs typeface="Calibri" panose="020F0502020204030204" pitchFamily="34" charset="0"/>
            </a:endParaRPr>
          </a:p>
          <a:p>
            <a:pPr marL="390525" indent="-171450" algn="just">
              <a:buFont typeface="Arial" panose="020B0604020202020204" pitchFamily="34" charset="0"/>
              <a:buChar char="•"/>
            </a:pPr>
            <a:r>
              <a:rPr lang="en-IN" sz="1200" b="0" dirty="0">
                <a:solidFill>
                  <a:srgbClr val="002060"/>
                </a:solidFill>
                <a:latin typeface="Calibri" panose="020F0502020204030204" pitchFamily="34" charset="0"/>
                <a:cs typeface="Calibri" panose="020F0502020204030204" pitchFamily="34" charset="0"/>
              </a:rPr>
              <a:t>Unified logistics interface platform</a:t>
            </a:r>
          </a:p>
          <a:p>
            <a:pPr marL="511175" indent="-122238" algn="just">
              <a:buFont typeface="Calibri" panose="020F0502020204030204" pitchFamily="34" charset="0"/>
              <a:buChar char="‒"/>
            </a:pPr>
            <a:r>
              <a:rPr lang="en-IN" sz="1200" b="0" dirty="0">
                <a:solidFill>
                  <a:srgbClr val="002060"/>
                </a:solidFill>
                <a:latin typeface="Calibri" panose="020F0502020204030204" pitchFamily="34" charset="0"/>
                <a:cs typeface="Calibri" panose="020F0502020204030204" pitchFamily="34" charset="0"/>
              </a:rPr>
              <a:t>Reduce logistics costs and time</a:t>
            </a:r>
          </a:p>
          <a:p>
            <a:pPr marL="511175" indent="-122238" algn="just">
              <a:buFont typeface="Calibri" panose="020F0502020204030204" pitchFamily="34" charset="0"/>
              <a:buChar char="‒"/>
            </a:pPr>
            <a:r>
              <a:rPr lang="en-IN" sz="1200" b="0" dirty="0">
                <a:solidFill>
                  <a:srgbClr val="002060"/>
                </a:solidFill>
                <a:latin typeface="Calibri" panose="020F0502020204030204" pitchFamily="34" charset="0"/>
                <a:cs typeface="Calibri" panose="020F0502020204030204" pitchFamily="34" charset="0"/>
              </a:rPr>
              <a:t>Eliminate tedious documentation</a:t>
            </a:r>
          </a:p>
          <a:p>
            <a:pPr marL="511175" indent="-122238" algn="just">
              <a:buFont typeface="Calibri" panose="020F0502020204030204" pitchFamily="34" charset="0"/>
              <a:buChar char="‒"/>
            </a:pPr>
            <a:r>
              <a:rPr lang="en-IN" sz="1200" b="0" dirty="0">
                <a:solidFill>
                  <a:srgbClr val="002060"/>
                </a:solidFill>
                <a:latin typeface="Calibri" panose="020F0502020204030204" pitchFamily="34" charset="0"/>
                <a:cs typeface="Calibri" panose="020F0502020204030204" pitchFamily="34" charset="0"/>
              </a:rPr>
              <a:t>Ensure just-in-time management and efficient movement of goods</a:t>
            </a:r>
          </a:p>
          <a:p>
            <a:pPr marL="390525" indent="-171450" algn="just">
              <a:buFont typeface="Arial" panose="020B0604020202020204" pitchFamily="34" charset="0"/>
              <a:buChar char="•"/>
            </a:pPr>
            <a:r>
              <a:rPr lang="en-IN" sz="1200" b="0" dirty="0">
                <a:solidFill>
                  <a:srgbClr val="002060"/>
                </a:solidFill>
                <a:latin typeface="Calibri" panose="020F0502020204030204" pitchFamily="34" charset="0"/>
                <a:cs typeface="Calibri" panose="020F0502020204030204" pitchFamily="34" charset="0"/>
              </a:rPr>
              <a:t>International arbitration centre at GIFT City</a:t>
            </a:r>
          </a:p>
          <a:p>
            <a:pPr marL="390525" indent="-171450" algn="just">
              <a:buFont typeface="Arial" panose="020B0604020202020204" pitchFamily="34" charset="0"/>
              <a:buChar char="•"/>
            </a:pPr>
            <a:r>
              <a:rPr lang="en-IN" sz="1200" b="0" dirty="0">
                <a:solidFill>
                  <a:srgbClr val="002060"/>
                </a:solidFill>
                <a:latin typeface="Calibri" panose="020F0502020204030204" pitchFamily="34" charset="0"/>
                <a:cs typeface="Calibri" panose="020F0502020204030204" pitchFamily="34" charset="0"/>
              </a:rPr>
              <a:t>Use of surety bonds (instead of bank guarantees) to reduce indirect costs for suppliers</a:t>
            </a:r>
            <a:endParaRPr lang="en-US" sz="1200" b="0" dirty="0">
              <a:solidFill>
                <a:srgbClr val="002060"/>
              </a:solidFill>
              <a:latin typeface="Calibri" panose="020F0502020204030204" pitchFamily="34" charset="0"/>
              <a:cs typeface="Calibri" panose="020F0502020204030204" pitchFamily="34" charset="0"/>
            </a:endParaRPr>
          </a:p>
        </p:txBody>
      </p:sp>
      <p:sp>
        <p:nvSpPr>
          <p:cNvPr id="9" name="Content Placeholder 1">
            <a:extLst>
              <a:ext uri="{FF2B5EF4-FFF2-40B4-BE49-F238E27FC236}">
                <a16:creationId xmlns:a16="http://schemas.microsoft.com/office/drawing/2014/main" id="{867B2EFE-990E-495A-BF15-D41953FC959E}"/>
              </a:ext>
            </a:extLst>
          </p:cNvPr>
          <p:cNvSpPr txBox="1">
            <a:spLocks/>
          </p:cNvSpPr>
          <p:nvPr/>
        </p:nvSpPr>
        <p:spPr>
          <a:xfrm>
            <a:off x="6224814" y="1497623"/>
            <a:ext cx="4769757" cy="4608104"/>
          </a:xfrm>
          <a:prstGeom prst="rect">
            <a:avLst/>
          </a:prstGeom>
        </p:spPr>
        <p:txBody>
          <a:bodyPr vert="horz" lIns="0" tIns="0" rIns="0" bIns="0" rtlCol="0" anchor="t">
            <a:noAutofit/>
          </a:bodyPr>
          <a:lstStyle>
            <a:lvl1pPr marL="0" indent="0" algn="l" defTabSz="1219170" rtl="0" eaLnBrk="1" latinLnBrk="0" hangingPunct="1">
              <a:spcBef>
                <a:spcPts val="0"/>
              </a:spcBef>
              <a:spcAft>
                <a:spcPts val="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0"/>
              </a:spcAft>
              <a:buClrTx/>
              <a:buSzPct val="100000"/>
              <a:buFont typeface="Arial"/>
              <a:buNone/>
              <a:defRPr lang="en-US" sz="1200" b="1" kern="1200">
                <a:solidFill>
                  <a:schemeClr val="accent6"/>
                </a:solidFill>
                <a:latin typeface="+mn-lt"/>
                <a:ea typeface="+mn-ea"/>
                <a:cs typeface="+mn-cs"/>
              </a:defRPr>
            </a:lvl2pPr>
            <a:lvl3pPr marL="235194" indent="-235194" algn="l" defTabSz="1219170" rtl="0" eaLnBrk="1" latinLnBrk="0" hangingPunct="1">
              <a:spcBef>
                <a:spcPts val="0"/>
              </a:spcBef>
              <a:spcAft>
                <a:spcPts val="0"/>
              </a:spcAft>
              <a:buClrTx/>
              <a:buSzPct val="100000"/>
              <a:buFont typeface="Arial" panose="020B0604020202020204" pitchFamily="34" charset="0"/>
              <a:buChar char="•"/>
              <a:defRPr lang="en-US" sz="1200" kern="1200">
                <a:solidFill>
                  <a:schemeClr val="tx1"/>
                </a:solidFill>
                <a:latin typeface="+mn-lt"/>
                <a:ea typeface="+mn-ea"/>
                <a:cs typeface="+mn-cs"/>
              </a:defRPr>
            </a:lvl3pPr>
            <a:lvl4pPr marL="475188" indent="-235194" algn="l" defTabSz="1219170" rtl="0" eaLnBrk="1" latinLnBrk="0" hangingPunct="1">
              <a:spcBef>
                <a:spcPts val="0"/>
              </a:spcBef>
              <a:spcAft>
                <a:spcPts val="0"/>
              </a:spcAft>
              <a:buClrTx/>
              <a:buSzPct val="100000"/>
              <a:buFont typeface="Verdana" panose="020B0604030504040204" pitchFamily="34" charset="0"/>
              <a:buChar char="−"/>
              <a:defRPr lang="en-US" sz="1200" kern="1200" baseline="0">
                <a:solidFill>
                  <a:schemeClr val="tx1"/>
                </a:solidFill>
                <a:latin typeface="+mn-lt"/>
                <a:ea typeface="+mn-ea"/>
                <a:cs typeface="+mn-cs"/>
              </a:defRPr>
            </a:lvl4pPr>
            <a:lvl5pPr marL="710382" indent="-235194" algn="l" defTabSz="1064657" rtl="0" eaLnBrk="1" latinLnBrk="0" hangingPunct="1">
              <a:spcBef>
                <a:spcPts val="0"/>
              </a:spcBef>
              <a:spcAft>
                <a:spcPts val="0"/>
              </a:spcAft>
              <a:buClrTx/>
              <a:buSzPct val="100000"/>
              <a:buFont typeface="Verdana" panose="020B0604030504040204" pitchFamily="34" charset="0"/>
              <a:buChar char="−"/>
              <a:tabLst/>
              <a:defRPr lang="en-US" sz="1200" kern="1200" baseline="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2133"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9pPr>
          </a:lstStyle>
          <a:p>
            <a:pPr marL="228600" lvl="1" indent="-228600" algn="just" defTabSz="914400">
              <a:spcBef>
                <a:spcPts val="600"/>
              </a:spcBef>
              <a:buFont typeface="+mj-lt"/>
              <a:buAutoNum type="arabicPeriod" startAt="4"/>
            </a:pPr>
            <a:r>
              <a:rPr lang="en-US" dirty="0">
                <a:solidFill>
                  <a:srgbClr val="002060"/>
                </a:solidFill>
                <a:latin typeface="Calibri" panose="020F0502020204030204" pitchFamily="34" charset="0"/>
                <a:cs typeface="Calibri" panose="020F0502020204030204" pitchFamily="34" charset="0"/>
              </a:rPr>
              <a:t>Climate change and sustainability</a:t>
            </a:r>
          </a:p>
          <a:p>
            <a:pPr marL="228600" indent="-228600"/>
            <a:r>
              <a:rPr lang="en-US" b="1" dirty="0">
                <a:solidFill>
                  <a:srgbClr val="002060"/>
                </a:solidFill>
                <a:latin typeface="Calibri" panose="020F0502020204030204" pitchFamily="34" charset="0"/>
                <a:cs typeface="Calibri" panose="020F0502020204030204" pitchFamily="34" charset="0"/>
              </a:rPr>
              <a:t>	Deloitte’s views: </a:t>
            </a:r>
            <a:r>
              <a:rPr lang="en-US" dirty="0">
                <a:solidFill>
                  <a:srgbClr val="002060"/>
                </a:solidFill>
                <a:latin typeface="Calibri" panose="020F0502020204030204" pitchFamily="34" charset="0"/>
                <a:cs typeface="Calibri" panose="020F0502020204030204" pitchFamily="34" charset="0"/>
              </a:rPr>
              <a:t>The government’s thrust on mindful and deliberate use of resources was visible as the FM proposed long-term and short-term actions towards a sustainable development.</a:t>
            </a:r>
            <a:br>
              <a:rPr lang="en-US" b="1" dirty="0">
                <a:solidFill>
                  <a:srgbClr val="002060"/>
                </a:solidFill>
                <a:latin typeface="Calibri" panose="020F0502020204030204" pitchFamily="34" charset="0"/>
                <a:cs typeface="Calibri" panose="020F0502020204030204" pitchFamily="34" charset="0"/>
              </a:rPr>
            </a:br>
            <a:endParaRPr lang="en-IN" b="1" dirty="0">
              <a:solidFill>
                <a:srgbClr val="002060"/>
              </a:solidFill>
              <a:latin typeface="Calibri" panose="020F0502020204030204" pitchFamily="34" charset="0"/>
              <a:cs typeface="Calibri" panose="020F0502020204030204" pitchFamily="34" charset="0"/>
            </a:endParaRPr>
          </a:p>
          <a:p>
            <a:pPr marL="390525" indent="-171450" algn="just" defTabSz="914400">
              <a:buFont typeface="Arial" panose="020B0604020202020204" pitchFamily="34" charset="0"/>
              <a:buChar char="•"/>
            </a:pPr>
            <a:r>
              <a:rPr lang="en-US" dirty="0">
                <a:solidFill>
                  <a:srgbClr val="002060"/>
                </a:solidFill>
                <a:latin typeface="Calibri" panose="020F0502020204030204" pitchFamily="34" charset="0"/>
                <a:cs typeface="Calibri" panose="020F0502020204030204" pitchFamily="34" charset="0"/>
              </a:rPr>
              <a:t>Focus on renewable power</a:t>
            </a:r>
          </a:p>
          <a:p>
            <a:pPr marL="511175" indent="-122238" algn="just" defTabSz="914400">
              <a:buFont typeface="Calibri" panose="020F0502020204030204" pitchFamily="34" charset="0"/>
              <a:buChar char="‒"/>
            </a:pPr>
            <a:r>
              <a:rPr lang="en-US" dirty="0">
                <a:solidFill>
                  <a:srgbClr val="002060"/>
                </a:solidFill>
                <a:latin typeface="Calibri" panose="020F0502020204030204" pitchFamily="34" charset="0"/>
                <a:cs typeface="Calibri" panose="020F0502020204030204" pitchFamily="34" charset="0"/>
              </a:rPr>
              <a:t>Facilitating domestic manufacturing for solar PV modules manufacturing through additional allocation of INR 195 billion as part of the PLI</a:t>
            </a:r>
          </a:p>
          <a:p>
            <a:pPr marL="511175" indent="-122238" algn="just" defTabSz="914400">
              <a:buFont typeface="Calibri" panose="020F0502020204030204" pitchFamily="34" charset="0"/>
              <a:buChar char="‒"/>
            </a:pPr>
            <a:r>
              <a:rPr lang="en-US" dirty="0">
                <a:solidFill>
                  <a:srgbClr val="002060"/>
                </a:solidFill>
                <a:latin typeface="Calibri" panose="020F0502020204030204" pitchFamily="34" charset="0"/>
                <a:cs typeface="Calibri" panose="020F0502020204030204" pitchFamily="34" charset="0"/>
              </a:rPr>
              <a:t>INR 14 billion allocated for 27 MW solar power generation and 123 MW hydro projects in FY23</a:t>
            </a:r>
          </a:p>
          <a:p>
            <a:pPr marL="390525" indent="-171450" algn="just" defTabSz="914400">
              <a:buFont typeface="Arial" panose="020B0604020202020204" pitchFamily="34" charset="0"/>
              <a:buChar char="•"/>
            </a:pPr>
            <a:r>
              <a:rPr lang="en-US" dirty="0">
                <a:solidFill>
                  <a:srgbClr val="002060"/>
                </a:solidFill>
                <a:latin typeface="Calibri" panose="020F0502020204030204" pitchFamily="34" charset="0"/>
                <a:cs typeface="Calibri" panose="020F0502020204030204" pitchFamily="34" charset="0"/>
              </a:rPr>
              <a:t>Four pilot projects for coal gasification and conversion into industrial chemicals to be set up</a:t>
            </a:r>
          </a:p>
          <a:p>
            <a:pPr marL="390525" indent="-171450" algn="just" defTabSz="914400">
              <a:buFont typeface="Arial" panose="020B0604020202020204" pitchFamily="34" charset="0"/>
              <a:buChar char="•"/>
            </a:pPr>
            <a:r>
              <a:rPr lang="en-IN" dirty="0">
                <a:solidFill>
                  <a:srgbClr val="002060"/>
                </a:solidFill>
                <a:latin typeface="Calibri" panose="020F0502020204030204" pitchFamily="34" charset="0"/>
                <a:cs typeface="Calibri" panose="020F0502020204030204" pitchFamily="34" charset="0"/>
              </a:rPr>
              <a:t>Sovereign green bonds for green infrastructure</a:t>
            </a:r>
          </a:p>
          <a:p>
            <a:pPr marL="390525" indent="-171450" algn="just" defTabSz="914400">
              <a:buFont typeface="Arial" panose="020B0604020202020204" pitchFamily="34" charset="0"/>
              <a:buChar char="•"/>
            </a:pPr>
            <a:r>
              <a:rPr lang="en-US" dirty="0">
                <a:solidFill>
                  <a:srgbClr val="002060"/>
                </a:solidFill>
                <a:latin typeface="Calibri" panose="020F0502020204030204" pitchFamily="34" charset="0"/>
                <a:cs typeface="Calibri" panose="020F0502020204030204" pitchFamily="34" charset="0"/>
              </a:rPr>
              <a:t>A push for electric vehicles: </a:t>
            </a:r>
          </a:p>
          <a:p>
            <a:pPr marL="511175" indent="-122238" algn="just" defTabSz="914400">
              <a:buFont typeface="Calibri" panose="020F0502020204030204" pitchFamily="34" charset="0"/>
              <a:buChar char="‒"/>
            </a:pPr>
            <a:r>
              <a:rPr lang="en-US" dirty="0">
                <a:solidFill>
                  <a:srgbClr val="002060"/>
                </a:solidFill>
                <a:latin typeface="Calibri" panose="020F0502020204030204" pitchFamily="34" charset="0"/>
                <a:cs typeface="Calibri" panose="020F0502020204030204" pitchFamily="34" charset="0"/>
              </a:rPr>
              <a:t>A battery-swapping policy to be brought out with interoperability standards to boost the EV ecosystem</a:t>
            </a:r>
          </a:p>
          <a:p>
            <a:pPr marL="511175" indent="-122238" algn="just" defTabSz="914400">
              <a:buFont typeface="Calibri" panose="020F0502020204030204" pitchFamily="34" charset="0"/>
              <a:buChar char="‒"/>
            </a:pPr>
            <a:r>
              <a:rPr lang="en-US" dirty="0">
                <a:solidFill>
                  <a:srgbClr val="002060"/>
                </a:solidFill>
                <a:latin typeface="Calibri" panose="020F0502020204030204" pitchFamily="34" charset="0"/>
                <a:cs typeface="Calibri" panose="020F0502020204030204" pitchFamily="34" charset="0"/>
              </a:rPr>
              <a:t>Encouraging the private sector to promote an efficient EV ecosystem</a:t>
            </a:r>
          </a:p>
          <a:p>
            <a:pPr marL="511175" indent="-122238" algn="just" defTabSz="914400">
              <a:buFont typeface="Calibri" panose="020F0502020204030204" pitchFamily="34" charset="0"/>
              <a:buChar char="‒"/>
            </a:pPr>
            <a:r>
              <a:rPr lang="en-US" dirty="0">
                <a:solidFill>
                  <a:srgbClr val="002060"/>
                </a:solidFill>
                <a:latin typeface="Calibri" panose="020F0502020204030204" pitchFamily="34" charset="0"/>
                <a:cs typeface="Calibri" panose="020F0502020204030204" pitchFamily="34" charset="0"/>
              </a:rPr>
              <a:t>Use of clean tech and governance solutions to promote a shift to use public transport in urban areas</a:t>
            </a:r>
          </a:p>
          <a:p>
            <a:pPr marL="390525" indent="-171450" algn="just" defTabSz="914400">
              <a:buFont typeface="Arial" panose="020B0604020202020204" pitchFamily="34" charset="0"/>
              <a:buChar char="•"/>
            </a:pPr>
            <a:r>
              <a:rPr lang="en-US" dirty="0">
                <a:solidFill>
                  <a:srgbClr val="002060"/>
                </a:solidFill>
                <a:latin typeface="Calibri" panose="020F0502020204030204" pitchFamily="34" charset="0"/>
                <a:cs typeface="Calibri" panose="020F0502020204030204" pitchFamily="34" charset="0"/>
              </a:rPr>
              <a:t>GIFT City to facilitate services for global capital for sustainable and climate finance</a:t>
            </a:r>
          </a:p>
          <a:p>
            <a:pPr marL="390525" indent="-171450" algn="just" defTabSz="914400">
              <a:buFont typeface="Arial" panose="020B0604020202020204" pitchFamily="34" charset="0"/>
              <a:buChar char="•"/>
            </a:pPr>
            <a:r>
              <a:rPr lang="en-US" dirty="0">
                <a:solidFill>
                  <a:srgbClr val="002060"/>
                </a:solidFill>
                <a:latin typeface="Calibri" panose="020F0502020204030204" pitchFamily="34" charset="0"/>
                <a:cs typeface="Calibri" panose="020F0502020204030204" pitchFamily="34" charset="0"/>
              </a:rPr>
              <a:t>Focus on cross-cutting issues for 10 sectors with the support of public policies to promote a circular economy</a:t>
            </a:r>
            <a:endParaRPr lang="en-IN" dirty="0">
              <a:solidFill>
                <a:srgbClr val="002060"/>
              </a:solidFill>
              <a:latin typeface="Calibri" panose="020F0502020204030204" pitchFamily="34" charset="0"/>
              <a:cs typeface="Calibri" panose="020F0502020204030204" pitchFamily="34" charset="0"/>
            </a:endParaRPr>
          </a:p>
          <a:p>
            <a:pPr algn="just"/>
            <a:endParaRPr lang="en-IN" b="1" dirty="0">
              <a:solidFill>
                <a:srgbClr val="002060"/>
              </a:solidFill>
              <a:latin typeface="Calibri" panose="020F0502020204030204" pitchFamily="34" charset="0"/>
              <a:cs typeface="Calibri" panose="020F0502020204030204" pitchFamily="34" charset="0"/>
            </a:endParaRPr>
          </a:p>
          <a:p>
            <a:pPr algn="just"/>
            <a:endParaRPr lang="en-IN" b="1" dirty="0">
              <a:solidFill>
                <a:srgbClr val="002060"/>
              </a:solidFill>
              <a:latin typeface="Calibri" panose="020F0502020204030204" pitchFamily="34" charset="0"/>
              <a:cs typeface="Calibri" panose="020F0502020204030204" pitchFamily="34" charset="0"/>
            </a:endParaRPr>
          </a:p>
          <a:p>
            <a:pPr algn="just"/>
            <a:endParaRPr lang="en-IN"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3352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8180" y="407513"/>
            <a:ext cx="9471212" cy="533400"/>
          </a:xfrm>
        </p:spPr>
        <p:txBody>
          <a:bodyPr/>
          <a:lstStyle/>
          <a:p>
            <a:r>
              <a:rPr lang="en-US" sz="3600" b="1" dirty="0">
                <a:latin typeface="Calibri" panose="020F0502020204030204" pitchFamily="34" charset="0"/>
                <a:cs typeface="Calibri" panose="020F0502020204030204" pitchFamily="34" charset="0"/>
              </a:rPr>
              <a:t>The FM unveils the Bahi-Khata: A blueprint from India @75 to India @100</a:t>
            </a:r>
          </a:p>
        </p:txBody>
      </p:sp>
      <p:pic>
        <p:nvPicPr>
          <p:cNvPr id="6" name="Picture 5">
            <a:extLst>
              <a:ext uri="{FF2B5EF4-FFF2-40B4-BE49-F238E27FC236}">
                <a16:creationId xmlns:a16="http://schemas.microsoft.com/office/drawing/2014/main" id="{A21E026C-3FE7-482E-A564-95890B8CE9E9}"/>
              </a:ext>
            </a:extLst>
          </p:cNvPr>
          <p:cNvPicPr>
            <a:picLocks noChangeAspect="1"/>
          </p:cNvPicPr>
          <p:nvPr/>
        </p:nvPicPr>
        <p:blipFill>
          <a:blip r:embed="rId2"/>
          <a:stretch>
            <a:fillRect/>
          </a:stretch>
        </p:blipFill>
        <p:spPr>
          <a:xfrm>
            <a:off x="10311623" y="102763"/>
            <a:ext cx="1775534" cy="1121149"/>
          </a:xfrm>
          <a:prstGeom prst="rect">
            <a:avLst/>
          </a:prstGeom>
        </p:spPr>
      </p:pic>
      <p:sp>
        <p:nvSpPr>
          <p:cNvPr id="7" name="Content Placeholder 1">
            <a:extLst>
              <a:ext uri="{FF2B5EF4-FFF2-40B4-BE49-F238E27FC236}">
                <a16:creationId xmlns:a16="http://schemas.microsoft.com/office/drawing/2014/main" id="{5454C06B-2226-4DCE-9E13-958964952EF7}"/>
              </a:ext>
            </a:extLst>
          </p:cNvPr>
          <p:cNvSpPr txBox="1">
            <a:spLocks/>
          </p:cNvSpPr>
          <p:nvPr/>
        </p:nvSpPr>
        <p:spPr>
          <a:xfrm>
            <a:off x="502920" y="1525758"/>
            <a:ext cx="5016137" cy="4512854"/>
          </a:xfrm>
          <a:prstGeom prst="rect">
            <a:avLst/>
          </a:prstGeom>
        </p:spPr>
        <p:txBody>
          <a:bodyPr vert="horz" lIns="0" tIns="0" rIns="0" bIns="0" rtlCol="0" anchor="t">
            <a:noAutofit/>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228600" algn="just">
              <a:spcBef>
                <a:spcPts val="600"/>
              </a:spcBef>
              <a:buFont typeface="+mj-lt"/>
              <a:buAutoNum type="arabicPeriod" startAt="5"/>
            </a:pPr>
            <a:r>
              <a:rPr lang="en-US" sz="1100" b="1" dirty="0">
                <a:solidFill>
                  <a:srgbClr val="002060"/>
                </a:solidFill>
                <a:latin typeface="Calibri" panose="020F0502020204030204" pitchFamily="34" charset="0"/>
                <a:cs typeface="Calibri" panose="020F0502020204030204" pitchFamily="34" charset="0"/>
              </a:rPr>
              <a:t>Central deficit and state finances</a:t>
            </a:r>
            <a:endParaRPr lang="en-IN" sz="1100" b="1" dirty="0">
              <a:solidFill>
                <a:srgbClr val="002060"/>
              </a:solidFill>
              <a:latin typeface="Calibri" panose="020F0502020204030204" pitchFamily="34" charset="0"/>
              <a:cs typeface="Calibri" panose="020F0502020204030204" pitchFamily="34" charset="0"/>
            </a:endParaRPr>
          </a:p>
          <a:p>
            <a:pPr marL="238125" algn="just"/>
            <a:r>
              <a:rPr lang="en-US" sz="1050" dirty="0">
                <a:solidFill>
                  <a:srgbClr val="002060"/>
                </a:solidFill>
                <a:latin typeface="Calibri" panose="020F0502020204030204" pitchFamily="34" charset="0"/>
                <a:cs typeface="Calibri" panose="020F0502020204030204" pitchFamily="34" charset="0"/>
              </a:rPr>
              <a:t>Deloitte’s views: </a:t>
            </a:r>
            <a:r>
              <a:rPr lang="en-US" sz="1050" b="0" dirty="0">
                <a:solidFill>
                  <a:srgbClr val="002060"/>
                </a:solidFill>
                <a:latin typeface="Calibri" panose="020F0502020204030204" pitchFamily="34" charset="0"/>
                <a:cs typeface="Calibri" panose="020F0502020204030204" pitchFamily="34" charset="0"/>
              </a:rPr>
              <a:t>The fiscal deficit for the year is expected to be 6.9 percent of the GDP, close to the budgeted estimate of 6.8 percent announced last year. The deficit is expected to fall to 6.4 percent in FY23, which is consistent with the broad path of fiscal consolidation announced last year to reach a fiscal deficit level below 4.5 percent by FY26.</a:t>
            </a:r>
          </a:p>
          <a:p>
            <a:pPr lvl="1" algn="just">
              <a:spcBef>
                <a:spcPts val="1000"/>
              </a:spcBef>
            </a:pPr>
            <a:r>
              <a:rPr lang="en-US" sz="1100" b="1" dirty="0">
                <a:solidFill>
                  <a:srgbClr val="002060"/>
                </a:solidFill>
                <a:latin typeface="Calibri" panose="020F0502020204030204" pitchFamily="34" charset="0"/>
                <a:cs typeface="Calibri" panose="020F0502020204030204" pitchFamily="34" charset="0"/>
              </a:rPr>
              <a:t>Centre</a:t>
            </a:r>
          </a:p>
          <a:p>
            <a:pPr algn="just"/>
            <a:r>
              <a:rPr lang="en-US" sz="1100" b="0" dirty="0">
                <a:solidFill>
                  <a:srgbClr val="002060"/>
                </a:solidFill>
                <a:latin typeface="Calibri" panose="020F0502020204030204" pitchFamily="34" charset="0"/>
                <a:cs typeface="Calibri" panose="020F0502020204030204" pitchFamily="34" charset="0"/>
              </a:rPr>
              <a:t>The RE for revenue receipts has been upped to INR 20.8 trillion from the budget estimate of INR 17.9 trillion in FY22. Higher revenues have helped the government expand the capex target by 35.4 percent from INR 5.54 trillion to INR 7.50 trillion. For FY23, effective capex will be INR 10.7 trillion.</a:t>
            </a:r>
          </a:p>
          <a:p>
            <a:pPr algn="just"/>
            <a:endParaRPr lang="en-US" sz="1100" b="0" dirty="0">
              <a:solidFill>
                <a:srgbClr val="002060"/>
              </a:solidFill>
              <a:latin typeface="Calibri" panose="020F0502020204030204" pitchFamily="34" charset="0"/>
              <a:cs typeface="Calibri" panose="020F0502020204030204" pitchFamily="34" charset="0"/>
            </a:endParaRPr>
          </a:p>
          <a:p>
            <a:pPr algn="just"/>
            <a:r>
              <a:rPr lang="en-US" sz="1100" b="0" dirty="0">
                <a:solidFill>
                  <a:srgbClr val="002060"/>
                </a:solidFill>
                <a:latin typeface="Calibri" panose="020F0502020204030204" pitchFamily="34" charset="0"/>
                <a:cs typeface="Calibri" panose="020F0502020204030204" pitchFamily="34" charset="0"/>
              </a:rPr>
              <a:t>Total expenditure in FY23 is estimated at INR 39.45 trillion; total resources mobilisation will be at INR 22.84 trillion other than borrowings.</a:t>
            </a:r>
          </a:p>
          <a:p>
            <a:pPr lvl="1" algn="just">
              <a:spcBef>
                <a:spcPts val="1000"/>
              </a:spcBef>
            </a:pPr>
            <a:r>
              <a:rPr lang="en-US" sz="1100" b="1" dirty="0">
                <a:solidFill>
                  <a:srgbClr val="002060"/>
                </a:solidFill>
                <a:latin typeface="Calibri" panose="020F0502020204030204" pitchFamily="34" charset="0"/>
                <a:cs typeface="Calibri" panose="020F0502020204030204" pitchFamily="34" charset="0"/>
              </a:rPr>
              <a:t>State</a:t>
            </a:r>
          </a:p>
          <a:p>
            <a:pPr marL="171450" indent="-171450" algn="just" fontAlgn="base">
              <a:buFont typeface="Arial" panose="020B0604020202020204" pitchFamily="34" charset="0"/>
              <a:buChar char="•"/>
            </a:pPr>
            <a:r>
              <a:rPr lang="en-US" sz="1100" b="0" dirty="0">
                <a:solidFill>
                  <a:srgbClr val="002060"/>
                </a:solidFill>
                <a:latin typeface="Calibri" panose="020F0502020204030204" pitchFamily="34" charset="0"/>
                <a:cs typeface="Calibri" panose="020F0502020204030204" pitchFamily="34" charset="0"/>
              </a:rPr>
              <a:t>In FY23, states will be allowed a fiscal deficit of up to 4 percent of GSDP.</a:t>
            </a:r>
          </a:p>
          <a:p>
            <a:pPr marL="171450" indent="-171450" algn="just" fontAlgn="base">
              <a:buFont typeface="Arial" panose="020B0604020202020204" pitchFamily="34" charset="0"/>
              <a:buChar char="•"/>
            </a:pPr>
            <a:r>
              <a:rPr lang="en-US" sz="1100" b="0" dirty="0">
                <a:solidFill>
                  <a:srgbClr val="002060"/>
                </a:solidFill>
                <a:latin typeface="Calibri" panose="020F0502020204030204" pitchFamily="34" charset="0"/>
                <a:cs typeface="Calibri" panose="020F0502020204030204" pitchFamily="34" charset="0"/>
              </a:rPr>
              <a:t>INR 1 trillion financial assistance will be provided to states in FY23 to catalyze investments.</a:t>
            </a:r>
          </a:p>
          <a:p>
            <a:pPr marL="171450" indent="-171450" algn="just" fontAlgn="base">
              <a:buFont typeface="Arial" panose="020B0604020202020204" pitchFamily="34" charset="0"/>
              <a:buChar char="•"/>
            </a:pPr>
            <a:r>
              <a:rPr lang="en-US" sz="1100" b="0" dirty="0">
                <a:solidFill>
                  <a:srgbClr val="002060"/>
                </a:solidFill>
                <a:latin typeface="Calibri" panose="020F0502020204030204" pitchFamily="34" charset="0"/>
                <a:cs typeface="Calibri" panose="020F0502020204030204" pitchFamily="34" charset="0"/>
              </a:rPr>
              <a:t>The outlay of the ‘Scheme for Financial Assistance to States for Capital Investment’ will be enhanced from INR 100 billion to INR 150 billion.</a:t>
            </a:r>
            <a:endParaRPr lang="en-IN" sz="1100" b="0" dirty="0">
              <a:solidFill>
                <a:srgbClr val="002060"/>
              </a:solidFill>
              <a:latin typeface="Calibri" panose="020F0502020204030204" pitchFamily="34" charset="0"/>
              <a:cs typeface="Calibri" panose="020F0502020204030204" pitchFamily="34" charset="0"/>
            </a:endParaRPr>
          </a:p>
        </p:txBody>
      </p:sp>
      <p:sp>
        <p:nvSpPr>
          <p:cNvPr id="10" name="Content Placeholder 1">
            <a:extLst>
              <a:ext uri="{FF2B5EF4-FFF2-40B4-BE49-F238E27FC236}">
                <a16:creationId xmlns:a16="http://schemas.microsoft.com/office/drawing/2014/main" id="{0DDFAB81-E91B-43A3-8742-E8FA9F8EB2CC}"/>
              </a:ext>
            </a:extLst>
          </p:cNvPr>
          <p:cNvSpPr txBox="1">
            <a:spLocks/>
          </p:cNvSpPr>
          <p:nvPr/>
        </p:nvSpPr>
        <p:spPr>
          <a:xfrm>
            <a:off x="6210301" y="1525758"/>
            <a:ext cx="5219700" cy="4608104"/>
          </a:xfrm>
          <a:prstGeom prst="rect">
            <a:avLst/>
          </a:prstGeom>
        </p:spPr>
        <p:txBody>
          <a:bodyPr vert="horz" lIns="0" tIns="0" rIns="0" bIns="0" rtlCol="0" anchor="t">
            <a:noAutofit/>
          </a:bodyPr>
          <a:lstStyle>
            <a:lvl1pPr marL="0" indent="0" algn="l" defTabSz="1219170" rtl="0" eaLnBrk="1" latinLnBrk="0" hangingPunct="1">
              <a:spcBef>
                <a:spcPts val="0"/>
              </a:spcBef>
              <a:spcAft>
                <a:spcPts val="0"/>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0"/>
              </a:spcAft>
              <a:buClrTx/>
              <a:buSzPct val="100000"/>
              <a:buFont typeface="Arial"/>
              <a:buNone/>
              <a:defRPr lang="en-US" sz="1200" b="1" kern="1200">
                <a:solidFill>
                  <a:schemeClr val="accent6"/>
                </a:solidFill>
                <a:latin typeface="+mn-lt"/>
                <a:ea typeface="+mn-ea"/>
                <a:cs typeface="+mn-cs"/>
              </a:defRPr>
            </a:lvl2pPr>
            <a:lvl3pPr marL="235194" indent="-235194" algn="l" defTabSz="1219170" rtl="0" eaLnBrk="1" latinLnBrk="0" hangingPunct="1">
              <a:spcBef>
                <a:spcPts val="0"/>
              </a:spcBef>
              <a:spcAft>
                <a:spcPts val="0"/>
              </a:spcAft>
              <a:buClrTx/>
              <a:buSzPct val="100000"/>
              <a:buFont typeface="Arial" panose="020B0604020202020204" pitchFamily="34" charset="0"/>
              <a:buChar char="•"/>
              <a:defRPr lang="en-US" sz="1200" kern="1200">
                <a:solidFill>
                  <a:schemeClr val="tx1"/>
                </a:solidFill>
                <a:latin typeface="+mn-lt"/>
                <a:ea typeface="+mn-ea"/>
                <a:cs typeface="+mn-cs"/>
              </a:defRPr>
            </a:lvl3pPr>
            <a:lvl4pPr marL="475188" indent="-235194" algn="l" defTabSz="1219170" rtl="0" eaLnBrk="1" latinLnBrk="0" hangingPunct="1">
              <a:spcBef>
                <a:spcPts val="0"/>
              </a:spcBef>
              <a:spcAft>
                <a:spcPts val="0"/>
              </a:spcAft>
              <a:buClrTx/>
              <a:buSzPct val="100000"/>
              <a:buFont typeface="Verdana" panose="020B0604030504040204" pitchFamily="34" charset="0"/>
              <a:buChar char="−"/>
              <a:defRPr lang="en-US" sz="1200" kern="1200" baseline="0">
                <a:solidFill>
                  <a:schemeClr val="tx1"/>
                </a:solidFill>
                <a:latin typeface="+mn-lt"/>
                <a:ea typeface="+mn-ea"/>
                <a:cs typeface="+mn-cs"/>
              </a:defRPr>
            </a:lvl4pPr>
            <a:lvl5pPr marL="710382" indent="-235194" algn="l" defTabSz="1064657" rtl="0" eaLnBrk="1" latinLnBrk="0" hangingPunct="1">
              <a:spcBef>
                <a:spcPts val="0"/>
              </a:spcBef>
              <a:spcAft>
                <a:spcPts val="0"/>
              </a:spcAft>
              <a:buClrTx/>
              <a:buSzPct val="100000"/>
              <a:buFont typeface="Verdana" panose="020B0604030504040204" pitchFamily="34" charset="0"/>
              <a:buChar char="−"/>
              <a:tabLst/>
              <a:defRPr lang="en-US" sz="1200" kern="1200" baseline="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2133"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2133" kern="1200" baseline="0">
                <a:solidFill>
                  <a:schemeClr val="tx1"/>
                </a:solidFill>
                <a:latin typeface="+mn-lt"/>
                <a:ea typeface="+mn-ea"/>
                <a:cs typeface="+mn-cs"/>
              </a:defRPr>
            </a:lvl9pPr>
          </a:lstStyle>
          <a:p>
            <a:pPr marL="228600" lvl="1" indent="-228600" algn="just" defTabSz="914400">
              <a:spcBef>
                <a:spcPts val="600"/>
              </a:spcBef>
              <a:buFont typeface="+mj-lt"/>
              <a:buAutoNum type="arabicPeriod" startAt="6"/>
            </a:pPr>
            <a:r>
              <a:rPr lang="en-US" sz="1100" dirty="0">
                <a:solidFill>
                  <a:srgbClr val="002060"/>
                </a:solidFill>
                <a:latin typeface="Calibri" panose="020F0502020204030204" pitchFamily="34" charset="0"/>
                <a:cs typeface="Calibri" panose="020F0502020204030204" pitchFamily="34" charset="0"/>
              </a:rPr>
              <a:t>Sector-specific announcements</a:t>
            </a:r>
            <a:endParaRPr lang="en-IN" sz="1100" dirty="0">
              <a:solidFill>
                <a:srgbClr val="002060"/>
              </a:solidFill>
              <a:latin typeface="Calibri" panose="020F0502020204030204" pitchFamily="34" charset="0"/>
              <a:cs typeface="Calibri" panose="020F0502020204030204" pitchFamily="34" charset="0"/>
            </a:endParaRPr>
          </a:p>
          <a:p>
            <a:pPr marL="228600" algn="just"/>
            <a:r>
              <a:rPr lang="en-US" sz="1100" b="1" dirty="0">
                <a:solidFill>
                  <a:srgbClr val="002060"/>
                </a:solidFill>
                <a:latin typeface="Calibri" panose="020F0502020204030204" pitchFamily="34" charset="0"/>
                <a:cs typeface="Calibri" panose="020F0502020204030204" pitchFamily="34" charset="0"/>
              </a:rPr>
              <a:t>Deloitte’s views: </a:t>
            </a:r>
            <a:r>
              <a:rPr lang="en-US" sz="1100" dirty="0">
                <a:solidFill>
                  <a:srgbClr val="002060"/>
                </a:solidFill>
                <a:latin typeface="Calibri" panose="020F0502020204030204" pitchFamily="34" charset="0"/>
                <a:cs typeface="Calibri" panose="020F0502020204030204" pitchFamily="34" charset="0"/>
              </a:rPr>
              <a:t>The FM announced targeted policies for specific sectors to support their recovery and boost growth in sectors with opportunities. This will help improve productivity, reduce fragmented growth, and create job opportunities. </a:t>
            </a:r>
          </a:p>
          <a:p>
            <a:pPr lvl="1" algn="just" defTabSz="914400">
              <a:spcBef>
                <a:spcPts val="1000"/>
              </a:spcBef>
            </a:pPr>
            <a:r>
              <a:rPr lang="en-IN" sz="1100" dirty="0">
                <a:solidFill>
                  <a:srgbClr val="002060"/>
                </a:solidFill>
                <a:latin typeface="Calibri" panose="020F0502020204030204" pitchFamily="34" charset="0"/>
                <a:cs typeface="Calibri" panose="020F0502020204030204" pitchFamily="34" charset="0"/>
              </a:rPr>
              <a:t>MSMEs </a:t>
            </a:r>
          </a:p>
          <a:p>
            <a:pPr marL="171450" indent="-171450" algn="just">
              <a:buFont typeface="Arial" panose="020B0604020202020204" pitchFamily="34" charset="0"/>
              <a:buChar char="•"/>
            </a:pPr>
            <a:r>
              <a:rPr lang="en-US" sz="1100" dirty="0">
                <a:solidFill>
                  <a:srgbClr val="002060"/>
                </a:solidFill>
                <a:effectLst/>
                <a:latin typeface="Calibri" panose="020F0502020204030204" pitchFamily="34" charset="0"/>
                <a:cs typeface="Calibri" panose="020F0502020204030204" pitchFamily="34" charset="0"/>
              </a:rPr>
              <a:t>ECLGS to be extended </a:t>
            </a:r>
            <a:r>
              <a:rPr lang="en-US" sz="1100" dirty="0">
                <a:solidFill>
                  <a:srgbClr val="002060"/>
                </a:solidFill>
                <a:latin typeface="Calibri" panose="020F0502020204030204" pitchFamily="34" charset="0"/>
                <a:cs typeface="Calibri" panose="020F0502020204030204" pitchFamily="34" charset="0"/>
              </a:rPr>
              <a:t>up to March 2023</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Guarantee cover to be increased by INR 500 billion to INR 5 trillion​</a:t>
            </a:r>
            <a:endParaRPr lang="en-US" sz="1100" dirty="0">
              <a:solidFill>
                <a:srgbClr val="002060"/>
              </a:solidFill>
              <a:effectLst/>
              <a:latin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en-IN" sz="1100" dirty="0">
                <a:solidFill>
                  <a:srgbClr val="002060"/>
                </a:solidFill>
                <a:latin typeface="Calibri" panose="020F0502020204030204" pitchFamily="34" charset="0"/>
                <a:cs typeface="Calibri" panose="020F0502020204030204" pitchFamily="34" charset="0"/>
              </a:rPr>
              <a:t>Interlinking and expanding the scope of MSME portals for facilitating credit and enhancing entrepreneurial opportunities</a:t>
            </a:r>
          </a:p>
          <a:p>
            <a:pPr lvl="1" algn="just" defTabSz="914400">
              <a:spcBef>
                <a:spcPts val="600"/>
              </a:spcBef>
            </a:pPr>
            <a:r>
              <a:rPr lang="en-US" sz="1100" dirty="0">
                <a:solidFill>
                  <a:srgbClr val="002060"/>
                </a:solidFill>
                <a:latin typeface="Calibri" panose="020F0502020204030204" pitchFamily="34" charset="0"/>
                <a:cs typeface="Calibri" panose="020F0502020204030204" pitchFamily="34" charset="0"/>
              </a:rPr>
              <a:t>Hospitality sector </a:t>
            </a:r>
            <a:r>
              <a:rPr lang="en-IN" sz="1100" dirty="0">
                <a:solidFill>
                  <a:srgbClr val="002060"/>
                </a:solidFill>
                <a:latin typeface="Calibri" panose="020F0502020204030204" pitchFamily="34" charset="0"/>
                <a:cs typeface="Calibri" panose="020F0502020204030204" pitchFamily="34" charset="0"/>
              </a:rPr>
              <a:t> </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Additional ECLGS amount earmarked for the hospitality sector</a:t>
            </a:r>
          </a:p>
          <a:p>
            <a:pPr lvl="1" algn="just" defTabSz="914400">
              <a:spcBef>
                <a:spcPts val="600"/>
              </a:spcBef>
            </a:pPr>
            <a:r>
              <a:rPr lang="en-US" sz="1100" dirty="0">
                <a:solidFill>
                  <a:srgbClr val="002060"/>
                </a:solidFill>
                <a:latin typeface="Calibri" panose="020F0502020204030204" pitchFamily="34" charset="0"/>
                <a:cs typeface="Calibri" panose="020F0502020204030204" pitchFamily="34" charset="0"/>
              </a:rPr>
              <a:t>Sunrise sectors </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The government to back thematic funds for blended finance, along with private funds</a:t>
            </a:r>
          </a:p>
          <a:p>
            <a:pPr lvl="1" algn="just" defTabSz="914400">
              <a:spcBef>
                <a:spcPts val="600"/>
              </a:spcBef>
            </a:pPr>
            <a:r>
              <a:rPr lang="en-US" sz="1100" dirty="0">
                <a:solidFill>
                  <a:srgbClr val="002060"/>
                </a:solidFill>
                <a:latin typeface="Calibri" panose="020F0502020204030204" pitchFamily="34" charset="0"/>
                <a:cs typeface="Calibri" panose="020F0502020204030204" pitchFamily="34" charset="0"/>
              </a:rPr>
              <a:t>Start-ups</a:t>
            </a:r>
          </a:p>
          <a:p>
            <a:pPr marL="171450" indent="-171450" algn="just">
              <a:buFont typeface="Arial" panose="020B0604020202020204" pitchFamily="34" charset="0"/>
              <a:buChar char="•"/>
            </a:pPr>
            <a:r>
              <a:rPr lang="en-US" sz="1100" dirty="0">
                <a:solidFill>
                  <a:srgbClr val="002060"/>
                </a:solidFill>
                <a:effectLst/>
                <a:latin typeface="Calibri" panose="020F0502020204030204" pitchFamily="34" charset="0"/>
                <a:cs typeface="Calibri" panose="020F0502020204030204" pitchFamily="34" charset="0"/>
              </a:rPr>
              <a:t>Support in </a:t>
            </a:r>
            <a:r>
              <a:rPr lang="en-US" sz="1100" dirty="0">
                <a:solidFill>
                  <a:srgbClr val="002060"/>
                </a:solidFill>
                <a:latin typeface="Calibri" panose="020F0502020204030204" pitchFamily="34" charset="0"/>
                <a:cs typeface="Calibri" panose="020F0502020204030204" pitchFamily="34" charset="0"/>
              </a:rPr>
              <a:t>agriculture and </a:t>
            </a:r>
            <a:r>
              <a:rPr lang="en-US" sz="1100" dirty="0">
                <a:solidFill>
                  <a:srgbClr val="002060"/>
                </a:solidFill>
                <a:effectLst/>
                <a:latin typeface="Calibri" panose="020F0502020204030204" pitchFamily="34" charset="0"/>
                <a:cs typeface="Calibri" panose="020F0502020204030204" pitchFamily="34" charset="0"/>
              </a:rPr>
              <a:t>rural enterprises for farm produce value chain</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Tax exemption extended to March 2023</a:t>
            </a:r>
          </a:p>
          <a:p>
            <a:pPr marL="171450" indent="-171450" algn="just">
              <a:buFont typeface="Arial" panose="020B0604020202020204" pitchFamily="34" charset="0"/>
              <a:buChar char="•"/>
            </a:pPr>
            <a:r>
              <a:rPr lang="en-US" sz="1100" dirty="0">
                <a:solidFill>
                  <a:srgbClr val="002060"/>
                </a:solidFill>
                <a:effectLst/>
                <a:latin typeface="Calibri" panose="020F0502020204030204" pitchFamily="34" charset="0"/>
                <a:cs typeface="Calibri" panose="020F0502020204030204" pitchFamily="34" charset="0"/>
              </a:rPr>
              <a:t>Facilitate </a:t>
            </a:r>
            <a:r>
              <a:rPr lang="en-US" sz="1100" dirty="0">
                <a:solidFill>
                  <a:srgbClr val="002060"/>
                </a:solidFill>
                <a:latin typeface="Calibri" panose="020F0502020204030204" pitchFamily="34" charset="0"/>
                <a:cs typeface="Calibri" panose="020F0502020204030204" pitchFamily="34" charset="0"/>
              </a:rPr>
              <a:t>“drone shakti” through varied </a:t>
            </a:r>
            <a:r>
              <a:rPr lang="en-US" sz="1100" dirty="0">
                <a:solidFill>
                  <a:srgbClr val="002060"/>
                </a:solidFill>
                <a:effectLst/>
                <a:latin typeface="Calibri" panose="020F0502020204030204" pitchFamily="34" charset="0"/>
                <a:cs typeface="Calibri" panose="020F0502020204030204" pitchFamily="34" charset="0"/>
              </a:rPr>
              <a:t>applications and for Drone-As-A-Service (DrAAS)</a:t>
            </a:r>
          </a:p>
          <a:p>
            <a:pPr lvl="1" algn="just" defTabSz="914400">
              <a:spcBef>
                <a:spcPts val="600"/>
              </a:spcBef>
            </a:pPr>
            <a:r>
              <a:rPr lang="en-US" sz="1100" dirty="0">
                <a:solidFill>
                  <a:srgbClr val="002060"/>
                </a:solidFill>
                <a:latin typeface="Calibri" panose="020F0502020204030204" pitchFamily="34" charset="0"/>
                <a:cs typeface="Calibri" panose="020F0502020204030204" pitchFamily="34" charset="0"/>
              </a:rPr>
              <a:t>Banking sector </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100 percent of 1.5 lakh post offices to come under the core banking system, enabling financial inclusion and interoperability</a:t>
            </a:r>
          </a:p>
          <a:p>
            <a:pPr lvl="1" algn="just" defTabSz="914400">
              <a:spcBef>
                <a:spcPts val="600"/>
              </a:spcBef>
            </a:pPr>
            <a:r>
              <a:rPr lang="en-US" sz="1100" dirty="0">
                <a:solidFill>
                  <a:srgbClr val="002060"/>
                </a:solidFill>
                <a:latin typeface="Calibri" panose="020F0502020204030204" pitchFamily="34" charset="0"/>
                <a:cs typeface="Calibri" panose="020F0502020204030204" pitchFamily="34" charset="0"/>
              </a:rPr>
              <a:t>Manufacturing sector</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A concessional tax regime of 15 percent provided to manufacturing companies to commence production has been extended to 31 March 2024</a:t>
            </a:r>
          </a:p>
          <a:p>
            <a:pPr lvl="1" algn="just" defTabSz="914400">
              <a:spcBef>
                <a:spcPts val="600"/>
              </a:spcBef>
            </a:pPr>
            <a:r>
              <a:rPr lang="en-US" sz="1100" dirty="0">
                <a:solidFill>
                  <a:srgbClr val="002060"/>
                </a:solidFill>
                <a:latin typeface="Calibri" panose="020F0502020204030204" pitchFamily="34" charset="0"/>
                <a:cs typeface="Calibri" panose="020F0502020204030204" pitchFamily="34" charset="0"/>
              </a:rPr>
              <a:t>Telecom </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Spectrum auctions to roll out 5G services in FY23</a:t>
            </a:r>
          </a:p>
          <a:p>
            <a:pPr marL="171450" indent="-171450" algn="just">
              <a:buFont typeface="Arial" panose="020B0604020202020204" pitchFamily="34" charset="0"/>
              <a:buChar char="•"/>
            </a:pPr>
            <a:r>
              <a:rPr lang="en-US" sz="1100" dirty="0">
                <a:solidFill>
                  <a:srgbClr val="002060"/>
                </a:solidFill>
                <a:latin typeface="Calibri" panose="020F0502020204030204" pitchFamily="34" charset="0"/>
                <a:cs typeface="Calibri" panose="020F0502020204030204" pitchFamily="34" charset="0"/>
              </a:rPr>
              <a:t>Inclusion of design-led initiatives for 5G and other technologies in the PLI scheme</a:t>
            </a:r>
          </a:p>
        </p:txBody>
      </p:sp>
    </p:spTree>
    <p:extLst>
      <p:ext uri="{BB962C8B-B14F-4D97-AF65-F5344CB8AC3E}">
        <p14:creationId xmlns:p14="http://schemas.microsoft.com/office/powerpoint/2010/main" val="102635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itle 12">
            <a:extLst>
              <a:ext uri="{FF2B5EF4-FFF2-40B4-BE49-F238E27FC236}">
                <a16:creationId xmlns:a16="http://schemas.microsoft.com/office/drawing/2014/main" id="{955F4A9F-17FF-4812-905A-0E59CFDA8BF1}"/>
              </a:ext>
            </a:extLst>
          </p:cNvPr>
          <p:cNvSpPr txBox="1">
            <a:spLocks/>
          </p:cNvSpPr>
          <p:nvPr/>
        </p:nvSpPr>
        <p:spPr>
          <a:xfrm>
            <a:off x="3374179" y="2757254"/>
            <a:ext cx="5671347" cy="872211"/>
          </a:xfrm>
          <a:prstGeom prst="rect">
            <a:avLst/>
          </a:prstGeom>
        </p:spPr>
        <p:txBody>
          <a:bodyPr vert="horz" lIns="0" tIns="0" rIns="0" bIns="0" rtlCol="0" anchor="t" anchorCtr="0">
            <a:noAutofit/>
          </a:bodyPr>
          <a:lstStyle>
            <a:lvl1pPr algn="l" defTabSz="914377" rtl="0" eaLnBrk="1" latinLnBrk="0" hangingPunct="1">
              <a:lnSpc>
                <a:spcPct val="70000"/>
              </a:lnSpc>
              <a:spcBef>
                <a:spcPct val="0"/>
              </a:spcBef>
              <a:buNone/>
              <a:defRPr sz="5400" kern="1200">
                <a:solidFill>
                  <a:schemeClr val="tx2"/>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pitchFamily="34" charset="0"/>
                <a:ea typeface="+mj-ea"/>
                <a:cs typeface="Calibri" panose="020F0502020204030204" pitchFamily="34" charset="0"/>
              </a:rPr>
              <a:t>Key direct tax proposals</a:t>
            </a:r>
          </a:p>
        </p:txBody>
      </p:sp>
      <p:pic>
        <p:nvPicPr>
          <p:cNvPr id="3" name="Picture 2">
            <a:extLst>
              <a:ext uri="{FF2B5EF4-FFF2-40B4-BE49-F238E27FC236}">
                <a16:creationId xmlns:a16="http://schemas.microsoft.com/office/drawing/2014/main" id="{EA4A5079-7E52-4654-9DB1-F838C275E4D2}"/>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2624290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400" y="530276"/>
            <a:ext cx="10195200" cy="533400"/>
          </a:xfrm>
        </p:spPr>
        <p:txBody>
          <a:bodyPr/>
          <a:lstStyle/>
          <a:p>
            <a:r>
              <a:rPr lang="en-US" sz="3600" b="1" dirty="0">
                <a:latin typeface="Calibri" panose="020F0502020204030204" pitchFamily="34" charset="0"/>
                <a:cs typeface="Calibri" panose="020F0502020204030204" pitchFamily="34" charset="0"/>
              </a:rPr>
              <a:t>Corporate tax rates – A snapshot</a:t>
            </a:r>
          </a:p>
        </p:txBody>
      </p:sp>
      <p:graphicFrame>
        <p:nvGraphicFramePr>
          <p:cNvPr id="2" name="Table 3">
            <a:extLst>
              <a:ext uri="{FF2B5EF4-FFF2-40B4-BE49-F238E27FC236}">
                <a16:creationId xmlns:a16="http://schemas.microsoft.com/office/drawing/2014/main" id="{463A64ED-174F-4521-ABD8-94EBC2889C29}"/>
              </a:ext>
            </a:extLst>
          </p:cNvPr>
          <p:cNvGraphicFramePr>
            <a:graphicFrameLocks noGrp="1"/>
          </p:cNvGraphicFramePr>
          <p:nvPr/>
        </p:nvGraphicFramePr>
        <p:xfrm>
          <a:off x="998400" y="1241735"/>
          <a:ext cx="10195201" cy="4200144"/>
        </p:xfrm>
        <a:graphic>
          <a:graphicData uri="http://schemas.openxmlformats.org/drawingml/2006/table">
            <a:tbl>
              <a:tblPr firstRow="1" bandRow="1">
                <a:tableStyleId>{B301B821-A1FF-4177-AEE7-76D212191A09}</a:tableStyleId>
              </a:tblPr>
              <a:tblGrid>
                <a:gridCol w="6926759">
                  <a:extLst>
                    <a:ext uri="{9D8B030D-6E8A-4147-A177-3AD203B41FA5}">
                      <a16:colId xmlns:a16="http://schemas.microsoft.com/office/drawing/2014/main" val="1681480209"/>
                    </a:ext>
                  </a:extLst>
                </a:gridCol>
                <a:gridCol w="1634221">
                  <a:extLst>
                    <a:ext uri="{9D8B030D-6E8A-4147-A177-3AD203B41FA5}">
                      <a16:colId xmlns:a16="http://schemas.microsoft.com/office/drawing/2014/main" val="1479297926"/>
                    </a:ext>
                  </a:extLst>
                </a:gridCol>
                <a:gridCol w="1634221">
                  <a:extLst>
                    <a:ext uri="{9D8B030D-6E8A-4147-A177-3AD203B41FA5}">
                      <a16:colId xmlns:a16="http://schemas.microsoft.com/office/drawing/2014/main" val="3373331012"/>
                    </a:ext>
                  </a:extLst>
                </a:gridCol>
              </a:tblGrid>
              <a:tr h="351937">
                <a:tc>
                  <a:txBody>
                    <a:bodyPr/>
                    <a:lstStyle/>
                    <a:p>
                      <a:r>
                        <a:rPr lang="en-US" sz="1400" dirty="0">
                          <a:latin typeface="Univers for KPMG" panose="020B0603020202020204" pitchFamily="34" charset="0"/>
                        </a:rPr>
                        <a:t>Particulars</a:t>
                      </a:r>
                    </a:p>
                  </a:txBody>
                  <a:tcPr marT="73152" marB="73152" anchor="ctr">
                    <a:solidFill>
                      <a:srgbClr val="00338D"/>
                    </a:solidFill>
                  </a:tcPr>
                </a:tc>
                <a:tc>
                  <a:txBody>
                    <a:bodyPr/>
                    <a:lstStyle/>
                    <a:p>
                      <a:pPr algn="ctr"/>
                      <a:r>
                        <a:rPr lang="en-US" sz="1400" dirty="0">
                          <a:latin typeface="Univers for KPMG" panose="020B0603020202020204" pitchFamily="34" charset="0"/>
                        </a:rPr>
                        <a:t>Base rate</a:t>
                      </a:r>
                    </a:p>
                  </a:txBody>
                  <a:tcPr marT="73152" marB="73152" anchor="ctr">
                    <a:solidFill>
                      <a:srgbClr val="00338D"/>
                    </a:solidFill>
                  </a:tcPr>
                </a:tc>
                <a:tc>
                  <a:txBody>
                    <a:bodyPr/>
                    <a:lstStyle/>
                    <a:p>
                      <a:pPr algn="ctr"/>
                      <a:r>
                        <a:rPr lang="en-US" sz="1400" dirty="0">
                          <a:latin typeface="Univers for KPMG" panose="020B0603020202020204" pitchFamily="34" charset="0"/>
                        </a:rPr>
                        <a:t>Effective rate</a:t>
                      </a:r>
                    </a:p>
                  </a:txBody>
                  <a:tcPr marT="73152" marB="73152" anchor="ctr">
                    <a:solidFill>
                      <a:srgbClr val="00338D"/>
                    </a:solidFill>
                  </a:tcPr>
                </a:tc>
                <a:extLst>
                  <a:ext uri="{0D108BD9-81ED-4DB2-BD59-A6C34878D82A}">
                    <a16:rowId xmlns:a16="http://schemas.microsoft.com/office/drawing/2014/main" val="1551004982"/>
                  </a:ext>
                </a:extLst>
              </a:tr>
              <a:tr h="322851">
                <a:tc gridSpan="3">
                  <a:txBody>
                    <a:bodyPr/>
                    <a:lstStyle/>
                    <a:p>
                      <a:pPr marL="0" marR="0" lvl="0" indent="0" algn="l" defTabSz="914377"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chemeClr val="bg1"/>
                          </a:solidFill>
                          <a:latin typeface="Univers for KPMG" panose="020B0603020202020204" pitchFamily="34" charset="0"/>
                        </a:rPr>
                        <a:t>DOMESTIC COMPANY</a:t>
                      </a:r>
                    </a:p>
                  </a:txBody>
                  <a:tcPr marT="73152" marB="73152" anchor="ctr">
                    <a:solidFill>
                      <a:srgbClr val="0091DA"/>
                    </a:solidFill>
                  </a:tcPr>
                </a:tc>
                <a:tc hMerge="1">
                  <a:txBody>
                    <a:bodyPr/>
                    <a:lstStyle/>
                    <a:p>
                      <a:endParaRPr lang="en-US"/>
                    </a:p>
                  </a:txBody>
                  <a:tcPr/>
                </a:tc>
                <a:tc hMerge="1">
                  <a:txBody>
                    <a:bodyPr/>
                    <a:lstStyle/>
                    <a:p>
                      <a:pPr algn="ctr"/>
                      <a:endParaRPr lang="en-US" sz="1200" b="1" dirty="0">
                        <a:solidFill>
                          <a:srgbClr val="00338D"/>
                        </a:solidFill>
                        <a:latin typeface="Univers for KPMG" panose="020B0603020202020204" pitchFamily="34" charset="0"/>
                      </a:endParaRPr>
                    </a:p>
                  </a:txBody>
                  <a:tcPr anchor="ctr"/>
                </a:tc>
                <a:extLst>
                  <a:ext uri="{0D108BD9-81ED-4DB2-BD59-A6C34878D82A}">
                    <a16:rowId xmlns:a16="http://schemas.microsoft.com/office/drawing/2014/main" val="883557396"/>
                  </a:ext>
                </a:extLst>
              </a:tr>
              <a:tr h="497365">
                <a:tc>
                  <a:txBody>
                    <a:bodyPr/>
                    <a:lstStyle/>
                    <a:p>
                      <a:pPr marL="17145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dirty="0">
                          <a:solidFill>
                            <a:srgbClr val="00338D"/>
                          </a:solidFill>
                          <a:latin typeface="Univers for KPMG" panose="020B0603020202020204" pitchFamily="34" charset="0"/>
                        </a:rPr>
                        <a:t>Registered on or after 1 Oct 2019, commenced manufacturing on or before 31 March 2024 and opts for lower tax regime</a:t>
                      </a:r>
                      <a:r>
                        <a:rPr lang="en-US" sz="1200" b="0" baseline="30000" dirty="0">
                          <a:solidFill>
                            <a:srgbClr val="00338D"/>
                          </a:solidFill>
                          <a:latin typeface="Univers for KPMG" panose="020B0603020202020204" pitchFamily="34" charset="0"/>
                        </a:rPr>
                        <a:t>1</a:t>
                      </a:r>
                    </a:p>
                  </a:txBody>
                  <a:tcPr marT="73152" marB="73152" anchor="ctr"/>
                </a:tc>
                <a:tc>
                  <a:txBody>
                    <a:bodyPr/>
                    <a:lstStyle/>
                    <a:p>
                      <a:pPr algn="ctr"/>
                      <a:r>
                        <a:rPr lang="en-US" sz="1200" dirty="0">
                          <a:solidFill>
                            <a:srgbClr val="00338D"/>
                          </a:solidFill>
                          <a:latin typeface="Univers for KPMG" panose="020B0603020202020204" pitchFamily="34" charset="0"/>
                        </a:rPr>
                        <a:t>15%</a:t>
                      </a:r>
                    </a:p>
                  </a:txBody>
                  <a:tcPr marT="73152" marB="73152" anchor="ctr"/>
                </a:tc>
                <a:tc>
                  <a:txBody>
                    <a:bodyPr/>
                    <a:lstStyle/>
                    <a:p>
                      <a:pPr algn="ctr"/>
                      <a:r>
                        <a:rPr lang="en-US" sz="1200" dirty="0">
                          <a:solidFill>
                            <a:srgbClr val="00338D"/>
                          </a:solidFill>
                          <a:latin typeface="Univers for KPMG" panose="020B0603020202020204" pitchFamily="34" charset="0"/>
                        </a:rPr>
                        <a:t>17.16%</a:t>
                      </a:r>
                    </a:p>
                  </a:txBody>
                  <a:tcPr marT="73152" marB="73152" anchor="ctr"/>
                </a:tc>
                <a:extLst>
                  <a:ext uri="{0D108BD9-81ED-4DB2-BD59-A6C34878D82A}">
                    <a16:rowId xmlns:a16="http://schemas.microsoft.com/office/drawing/2014/main" val="853461267"/>
                  </a:ext>
                </a:extLst>
              </a:tr>
              <a:tr h="497365">
                <a:tc>
                  <a:txBody>
                    <a:bodyPr/>
                    <a:lstStyle/>
                    <a:p>
                      <a:pPr marL="17145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dirty="0">
                          <a:solidFill>
                            <a:srgbClr val="00338D"/>
                          </a:solidFill>
                          <a:latin typeface="Univers for KPMG" panose="020B0603020202020204" pitchFamily="34" charset="0"/>
                        </a:rPr>
                        <a:t>Total income computed without claiming specified deductions/ incentives, exemptions and additional depreciation and opts for lower tax regime</a:t>
                      </a:r>
                      <a:r>
                        <a:rPr lang="en-US" sz="1200" b="0" baseline="30000" dirty="0">
                          <a:solidFill>
                            <a:srgbClr val="00338D"/>
                          </a:solidFill>
                          <a:latin typeface="Univers for KPMG" panose="020B0603020202020204" pitchFamily="34" charset="0"/>
                        </a:rPr>
                        <a:t>1</a:t>
                      </a:r>
                    </a:p>
                  </a:txBody>
                  <a:tcPr marT="73152" marB="73152" anchor="ctr"/>
                </a:tc>
                <a:tc>
                  <a:txBody>
                    <a:bodyPr/>
                    <a:lstStyle/>
                    <a:p>
                      <a:pPr algn="ctr"/>
                      <a:r>
                        <a:rPr lang="en-US" sz="1200" dirty="0">
                          <a:solidFill>
                            <a:srgbClr val="00338D"/>
                          </a:solidFill>
                          <a:latin typeface="Univers for KPMG" panose="020B0603020202020204" pitchFamily="34" charset="0"/>
                        </a:rPr>
                        <a:t>22%</a:t>
                      </a:r>
                    </a:p>
                  </a:txBody>
                  <a:tcPr marT="73152" marB="73152" anchor="ctr"/>
                </a:tc>
                <a:tc>
                  <a:txBody>
                    <a:bodyPr/>
                    <a:lstStyle/>
                    <a:p>
                      <a:pPr algn="ctr"/>
                      <a:r>
                        <a:rPr lang="en-US" sz="1200" dirty="0">
                          <a:solidFill>
                            <a:srgbClr val="00338D"/>
                          </a:solidFill>
                          <a:latin typeface="Univers for KPMG" panose="020B0603020202020204" pitchFamily="34" charset="0"/>
                        </a:rPr>
                        <a:t>25.17%</a:t>
                      </a:r>
                    </a:p>
                  </a:txBody>
                  <a:tcPr marT="73152" marB="73152" anchor="ctr"/>
                </a:tc>
                <a:extLst>
                  <a:ext uri="{0D108BD9-81ED-4DB2-BD59-A6C34878D82A}">
                    <a16:rowId xmlns:a16="http://schemas.microsoft.com/office/drawing/2014/main" val="3224411592"/>
                  </a:ext>
                </a:extLst>
              </a:tr>
              <a:tr h="497365">
                <a:tc>
                  <a:txBody>
                    <a:bodyPr/>
                    <a:lstStyle/>
                    <a:p>
                      <a:pPr marL="228600" indent="-228600">
                        <a:buFont typeface="Wingdings" panose="05000000000000000000" pitchFamily="2" charset="2"/>
                        <a:buChar char="§"/>
                      </a:pPr>
                      <a:r>
                        <a:rPr lang="en-US" sz="1200" dirty="0">
                          <a:solidFill>
                            <a:srgbClr val="00338D"/>
                          </a:solidFill>
                          <a:latin typeface="Univers for KPMG" panose="020B0603020202020204" pitchFamily="34" charset="0"/>
                        </a:rPr>
                        <a:t>Manufacturing company not claiming deduction as specified in the relevant provisions and opts lower tax regime on or after 1 March 2016</a:t>
                      </a:r>
                      <a:r>
                        <a:rPr lang="en-US" sz="1200" baseline="30000" dirty="0">
                          <a:solidFill>
                            <a:srgbClr val="00338D"/>
                          </a:solidFill>
                          <a:latin typeface="Univers for KPMG" panose="020B0603020202020204" pitchFamily="34" charset="0"/>
                        </a:rPr>
                        <a:t>2</a:t>
                      </a:r>
                    </a:p>
                  </a:txBody>
                  <a:tcPr marT="73152" marB="73152" anchor="ctr"/>
                </a:tc>
                <a:tc>
                  <a:txBody>
                    <a:bodyPr/>
                    <a:lstStyle/>
                    <a:p>
                      <a:pPr algn="ctr"/>
                      <a:r>
                        <a:rPr lang="en-US" sz="1200" dirty="0">
                          <a:solidFill>
                            <a:srgbClr val="00338D"/>
                          </a:solidFill>
                          <a:latin typeface="Univers for KPMG" panose="020B0603020202020204" pitchFamily="34" charset="0"/>
                        </a:rPr>
                        <a:t>25%</a:t>
                      </a:r>
                    </a:p>
                  </a:txBody>
                  <a:tcPr marT="73152" marB="73152" anchor="ctr"/>
                </a:tc>
                <a:tc>
                  <a:txBody>
                    <a:bodyPr/>
                    <a:lstStyle/>
                    <a:p>
                      <a:pPr algn="ctr"/>
                      <a:r>
                        <a:rPr lang="en-US" sz="1200" dirty="0">
                          <a:solidFill>
                            <a:srgbClr val="00338D"/>
                          </a:solidFill>
                          <a:latin typeface="Univers for KPMG" panose="020B0603020202020204" pitchFamily="34" charset="0"/>
                        </a:rPr>
                        <a:t>29.12%</a:t>
                      </a:r>
                    </a:p>
                  </a:txBody>
                  <a:tcPr marT="73152" marB="73152" anchor="ctr"/>
                </a:tc>
                <a:extLst>
                  <a:ext uri="{0D108BD9-81ED-4DB2-BD59-A6C34878D82A}">
                    <a16:rowId xmlns:a16="http://schemas.microsoft.com/office/drawing/2014/main" val="606376206"/>
                  </a:ext>
                </a:extLst>
              </a:tr>
              <a:tr h="322851">
                <a:tc>
                  <a:txBody>
                    <a:bodyPr/>
                    <a:lstStyle/>
                    <a:p>
                      <a:pPr marL="228600" indent="-228600">
                        <a:buFont typeface="Wingdings" panose="05000000000000000000" pitchFamily="2" charset="2"/>
                        <a:buChar char="§"/>
                      </a:pPr>
                      <a:r>
                        <a:rPr lang="en-US" sz="1200" dirty="0">
                          <a:solidFill>
                            <a:srgbClr val="00338D"/>
                          </a:solidFill>
                          <a:latin typeface="Univers for KPMG" panose="020B0603020202020204" pitchFamily="34" charset="0"/>
                        </a:rPr>
                        <a:t>Turnover or gross receipts &lt; INR 4 Bn. in FY 2019-20</a:t>
                      </a:r>
                      <a:r>
                        <a:rPr lang="en-US" sz="1200" baseline="30000" dirty="0">
                          <a:solidFill>
                            <a:srgbClr val="00338D"/>
                          </a:solidFill>
                          <a:latin typeface="Univers for KPMG" panose="020B0603020202020204" pitchFamily="34" charset="0"/>
                        </a:rPr>
                        <a:t>2</a:t>
                      </a:r>
                      <a:endParaRPr lang="en-US" sz="1200" dirty="0">
                        <a:solidFill>
                          <a:srgbClr val="00338D"/>
                        </a:solidFill>
                        <a:latin typeface="Univers for KPMG" panose="020B0603020202020204" pitchFamily="34" charset="0"/>
                      </a:endParaRPr>
                    </a:p>
                  </a:txBody>
                  <a:tcPr marT="73152" marB="73152" anchor="ctr">
                    <a:solidFill>
                      <a:srgbClr val="E7EEF8"/>
                    </a:solidFill>
                  </a:tcPr>
                </a:tc>
                <a:tc>
                  <a:txBody>
                    <a:bodyPr/>
                    <a:lstStyle/>
                    <a:p>
                      <a:pPr algn="ctr"/>
                      <a:r>
                        <a:rPr lang="en-US" sz="1200" dirty="0">
                          <a:solidFill>
                            <a:srgbClr val="00338D"/>
                          </a:solidFill>
                          <a:latin typeface="Univers for KPMG" panose="020B0603020202020204" pitchFamily="34" charset="0"/>
                        </a:rPr>
                        <a:t>25%</a:t>
                      </a:r>
                    </a:p>
                  </a:txBody>
                  <a:tcPr marT="73152" marB="73152" anchor="ctr"/>
                </a:tc>
                <a:tc>
                  <a:txBody>
                    <a:bodyPr/>
                    <a:lstStyle/>
                    <a:p>
                      <a:pPr algn="ctr"/>
                      <a:r>
                        <a:rPr lang="en-US" sz="1200" dirty="0">
                          <a:solidFill>
                            <a:srgbClr val="00338D"/>
                          </a:solidFill>
                          <a:latin typeface="Univers for KPMG" panose="020B0603020202020204" pitchFamily="34" charset="0"/>
                        </a:rPr>
                        <a:t>29.12%</a:t>
                      </a:r>
                    </a:p>
                  </a:txBody>
                  <a:tcPr marT="73152" marB="73152" anchor="ctr"/>
                </a:tc>
                <a:extLst>
                  <a:ext uri="{0D108BD9-81ED-4DB2-BD59-A6C34878D82A}">
                    <a16:rowId xmlns:a16="http://schemas.microsoft.com/office/drawing/2014/main" val="3863767631"/>
                  </a:ext>
                </a:extLst>
              </a:tr>
              <a:tr h="322851">
                <a:tc>
                  <a:txBody>
                    <a:bodyPr/>
                    <a:lstStyle/>
                    <a:p>
                      <a:pPr marL="228600" indent="-228600">
                        <a:buFont typeface="Wingdings" panose="05000000000000000000" pitchFamily="2" charset="2"/>
                        <a:buChar char="§"/>
                      </a:pPr>
                      <a:r>
                        <a:rPr lang="en-US" sz="1200" dirty="0">
                          <a:solidFill>
                            <a:srgbClr val="00338D"/>
                          </a:solidFill>
                          <a:latin typeface="Univers for KPMG" panose="020B0603020202020204" pitchFamily="34" charset="0"/>
                        </a:rPr>
                        <a:t>Any other domestic company</a:t>
                      </a:r>
                      <a:r>
                        <a:rPr lang="en-US" sz="1200" baseline="30000" dirty="0">
                          <a:solidFill>
                            <a:srgbClr val="00338D"/>
                          </a:solidFill>
                          <a:latin typeface="Univers for KPMG" panose="020B0603020202020204" pitchFamily="34" charset="0"/>
                        </a:rPr>
                        <a:t>2</a:t>
                      </a:r>
                      <a:endParaRPr lang="en-US" sz="1200" dirty="0">
                        <a:solidFill>
                          <a:srgbClr val="00338D"/>
                        </a:solidFill>
                        <a:latin typeface="Univers for KPMG" panose="020B0603020202020204" pitchFamily="34" charset="0"/>
                      </a:endParaRPr>
                    </a:p>
                  </a:txBody>
                  <a:tcPr marT="73152" marB="73152" anchor="ctr"/>
                </a:tc>
                <a:tc>
                  <a:txBody>
                    <a:bodyPr/>
                    <a:lstStyle/>
                    <a:p>
                      <a:pPr algn="ctr"/>
                      <a:r>
                        <a:rPr lang="en-US" sz="1200" dirty="0">
                          <a:solidFill>
                            <a:srgbClr val="00338D"/>
                          </a:solidFill>
                          <a:latin typeface="Univers for KPMG" panose="020B0603020202020204" pitchFamily="34" charset="0"/>
                        </a:rPr>
                        <a:t>30%</a:t>
                      </a:r>
                    </a:p>
                  </a:txBody>
                  <a:tcPr marT="73152" marB="73152" anchor="ctr"/>
                </a:tc>
                <a:tc>
                  <a:txBody>
                    <a:bodyPr/>
                    <a:lstStyle/>
                    <a:p>
                      <a:pPr algn="ctr"/>
                      <a:r>
                        <a:rPr lang="en-US" sz="1200" dirty="0">
                          <a:solidFill>
                            <a:srgbClr val="00338D"/>
                          </a:solidFill>
                          <a:latin typeface="Univers for KPMG" panose="020B0603020202020204" pitchFamily="34" charset="0"/>
                        </a:rPr>
                        <a:t>34.94%</a:t>
                      </a:r>
                    </a:p>
                  </a:txBody>
                  <a:tcPr marT="73152" marB="73152" anchor="ctr"/>
                </a:tc>
                <a:extLst>
                  <a:ext uri="{0D108BD9-81ED-4DB2-BD59-A6C34878D82A}">
                    <a16:rowId xmlns:a16="http://schemas.microsoft.com/office/drawing/2014/main" val="1199718975"/>
                  </a:ext>
                </a:extLst>
              </a:tr>
              <a:tr h="322851">
                <a:tc gridSpan="3">
                  <a:txBody>
                    <a:bodyPr/>
                    <a:lstStyle/>
                    <a:p>
                      <a:pPr marL="0" indent="0">
                        <a:buFont typeface="Wingdings" panose="05000000000000000000" pitchFamily="2" charset="2"/>
                        <a:buNone/>
                      </a:pPr>
                      <a:r>
                        <a:rPr lang="en-US" sz="1200" b="1" dirty="0">
                          <a:solidFill>
                            <a:schemeClr val="bg1"/>
                          </a:solidFill>
                          <a:latin typeface="Univers for KPMG" panose="020B0603020202020204" pitchFamily="34" charset="0"/>
                        </a:rPr>
                        <a:t>FOREIGN COMPANY</a:t>
                      </a:r>
                    </a:p>
                  </a:txBody>
                  <a:tcPr marT="73152" marB="73152" anchor="ctr">
                    <a:solidFill>
                      <a:srgbClr val="0091DA"/>
                    </a:solidFill>
                  </a:tcPr>
                </a:tc>
                <a:tc hMerge="1">
                  <a:txBody>
                    <a:bodyPr/>
                    <a:lstStyle/>
                    <a:p>
                      <a:pPr algn="ctr"/>
                      <a:endParaRPr lang="en-US" sz="1200" dirty="0">
                        <a:solidFill>
                          <a:srgbClr val="00338D"/>
                        </a:solidFill>
                        <a:latin typeface="Univers for KPMG" panose="020B0603020202020204" pitchFamily="34" charset="0"/>
                      </a:endParaRPr>
                    </a:p>
                  </a:txBody>
                  <a:tcPr anchor="ctr"/>
                </a:tc>
                <a:tc hMerge="1">
                  <a:txBody>
                    <a:bodyPr/>
                    <a:lstStyle/>
                    <a:p>
                      <a:pPr algn="ctr"/>
                      <a:endParaRPr lang="en-US" sz="1200" dirty="0">
                        <a:solidFill>
                          <a:srgbClr val="00338D"/>
                        </a:solidFill>
                        <a:latin typeface="Univers for KPMG" panose="020B0603020202020204" pitchFamily="34" charset="0"/>
                      </a:endParaRPr>
                    </a:p>
                  </a:txBody>
                  <a:tcPr anchor="ctr"/>
                </a:tc>
                <a:extLst>
                  <a:ext uri="{0D108BD9-81ED-4DB2-BD59-A6C34878D82A}">
                    <a16:rowId xmlns:a16="http://schemas.microsoft.com/office/drawing/2014/main" val="2041200645"/>
                  </a:ext>
                </a:extLst>
              </a:tr>
              <a:tr h="322851">
                <a:tc>
                  <a:txBody>
                    <a:bodyPr/>
                    <a:lstStyle/>
                    <a:p>
                      <a:pPr marL="228600" indent="-228600">
                        <a:buFont typeface="Wingdings" panose="05000000000000000000" pitchFamily="2" charset="2"/>
                        <a:buChar char="§"/>
                      </a:pPr>
                      <a:r>
                        <a:rPr lang="en-US" sz="1200" dirty="0">
                          <a:solidFill>
                            <a:srgbClr val="00338D"/>
                          </a:solidFill>
                          <a:latin typeface="Univers for KPMG" panose="020B0603020202020204" pitchFamily="34" charset="0"/>
                        </a:rPr>
                        <a:t>Taxable income</a:t>
                      </a:r>
                      <a:r>
                        <a:rPr lang="en-US" sz="1200" baseline="30000" dirty="0">
                          <a:solidFill>
                            <a:srgbClr val="00338D"/>
                          </a:solidFill>
                          <a:latin typeface="Univers for KPMG" panose="020B0603020202020204" pitchFamily="34" charset="0"/>
                        </a:rPr>
                        <a:t>3</a:t>
                      </a:r>
                      <a:endParaRPr lang="en-US" sz="1200" dirty="0">
                        <a:solidFill>
                          <a:srgbClr val="00338D"/>
                        </a:solidFill>
                        <a:latin typeface="Univers for KPMG" panose="020B0603020202020204" pitchFamily="34" charset="0"/>
                      </a:endParaRPr>
                    </a:p>
                  </a:txBody>
                  <a:tcPr marT="73152" marB="73152" anchor="ctr">
                    <a:solidFill>
                      <a:srgbClr val="E7EEF8"/>
                    </a:solidFill>
                  </a:tcPr>
                </a:tc>
                <a:tc>
                  <a:txBody>
                    <a:bodyPr/>
                    <a:lstStyle/>
                    <a:p>
                      <a:pPr algn="ctr"/>
                      <a:r>
                        <a:rPr lang="en-US" sz="1200" dirty="0">
                          <a:solidFill>
                            <a:srgbClr val="00338D"/>
                          </a:solidFill>
                          <a:latin typeface="Univers for KPMG" panose="020B0603020202020204" pitchFamily="34" charset="0"/>
                        </a:rPr>
                        <a:t>40%</a:t>
                      </a:r>
                    </a:p>
                  </a:txBody>
                  <a:tcPr marT="73152" marB="73152" anchor="ctr">
                    <a:solidFill>
                      <a:srgbClr val="E7EEF8"/>
                    </a:solidFill>
                  </a:tcPr>
                </a:tc>
                <a:tc>
                  <a:txBody>
                    <a:bodyPr/>
                    <a:lstStyle/>
                    <a:p>
                      <a:pPr algn="ctr"/>
                      <a:r>
                        <a:rPr lang="en-US" sz="1200" dirty="0">
                          <a:solidFill>
                            <a:srgbClr val="00338D"/>
                          </a:solidFill>
                          <a:latin typeface="Univers for KPMG" panose="020B0603020202020204" pitchFamily="34" charset="0"/>
                        </a:rPr>
                        <a:t>43.68%</a:t>
                      </a:r>
                    </a:p>
                  </a:txBody>
                  <a:tcPr marT="73152" marB="73152" anchor="ctr">
                    <a:solidFill>
                      <a:srgbClr val="E7EEF8"/>
                    </a:solidFill>
                  </a:tcPr>
                </a:tc>
                <a:extLst>
                  <a:ext uri="{0D108BD9-81ED-4DB2-BD59-A6C34878D82A}">
                    <a16:rowId xmlns:a16="http://schemas.microsoft.com/office/drawing/2014/main" val="2558436554"/>
                  </a:ext>
                </a:extLst>
              </a:tr>
              <a:tr h="322851">
                <a:tc gridSpan="3">
                  <a:txBody>
                    <a:bodyPr/>
                    <a:lstStyle/>
                    <a:p>
                      <a:pPr marL="0" indent="0">
                        <a:buFont typeface="Wingdings" panose="05000000000000000000" pitchFamily="2" charset="2"/>
                        <a:buNone/>
                      </a:pPr>
                      <a:r>
                        <a:rPr lang="en-US" sz="1200" b="1" dirty="0">
                          <a:solidFill>
                            <a:schemeClr val="bg1"/>
                          </a:solidFill>
                          <a:latin typeface="Univers for KPMG" panose="020B0603020202020204" pitchFamily="34" charset="0"/>
                        </a:rPr>
                        <a:t>LIMITED LIABILITY PARTNERSHIP</a:t>
                      </a:r>
                    </a:p>
                  </a:txBody>
                  <a:tcPr marT="73152" marB="73152" anchor="ctr">
                    <a:solidFill>
                      <a:srgbClr val="0091DA"/>
                    </a:solidFill>
                  </a:tcPr>
                </a:tc>
                <a:tc hMerge="1">
                  <a:txBody>
                    <a:bodyPr/>
                    <a:lstStyle/>
                    <a:p>
                      <a:pPr algn="ctr"/>
                      <a:endParaRPr lang="en-US" sz="1200" dirty="0">
                        <a:solidFill>
                          <a:srgbClr val="00338D"/>
                        </a:solidFill>
                        <a:latin typeface="Univers for KPMG" panose="020B0603020202020204" pitchFamily="34" charset="0"/>
                      </a:endParaRPr>
                    </a:p>
                  </a:txBody>
                  <a:tcPr anchor="ctr"/>
                </a:tc>
                <a:tc hMerge="1">
                  <a:txBody>
                    <a:bodyPr/>
                    <a:lstStyle/>
                    <a:p>
                      <a:pPr algn="ctr"/>
                      <a:endParaRPr lang="en-US" sz="1200" dirty="0">
                        <a:solidFill>
                          <a:srgbClr val="00338D"/>
                        </a:solidFill>
                        <a:latin typeface="Univers for KPMG" panose="020B0603020202020204" pitchFamily="34" charset="0"/>
                      </a:endParaRPr>
                    </a:p>
                  </a:txBody>
                  <a:tcPr anchor="ctr"/>
                </a:tc>
                <a:extLst>
                  <a:ext uri="{0D108BD9-81ED-4DB2-BD59-A6C34878D82A}">
                    <a16:rowId xmlns:a16="http://schemas.microsoft.com/office/drawing/2014/main" val="2008173822"/>
                  </a:ext>
                </a:extLst>
              </a:tr>
              <a:tr h="322851">
                <a:tc>
                  <a:txBody>
                    <a:bodyPr/>
                    <a:lstStyle/>
                    <a:p>
                      <a:pPr marL="228600" indent="-228600">
                        <a:buFont typeface="Wingdings" panose="05000000000000000000" pitchFamily="2" charset="2"/>
                        <a:buChar char="§"/>
                      </a:pPr>
                      <a:r>
                        <a:rPr lang="en-US" sz="1200" dirty="0">
                          <a:solidFill>
                            <a:srgbClr val="00338D"/>
                          </a:solidFill>
                          <a:latin typeface="Univers for KPMG" panose="020B0603020202020204" pitchFamily="34" charset="0"/>
                        </a:rPr>
                        <a:t>Taxable income</a:t>
                      </a:r>
                      <a:r>
                        <a:rPr lang="en-US" sz="1200" baseline="30000" dirty="0">
                          <a:solidFill>
                            <a:srgbClr val="00338D"/>
                          </a:solidFill>
                          <a:latin typeface="Univers for KPMG" panose="020B0603020202020204" pitchFamily="34" charset="0"/>
                        </a:rPr>
                        <a:t>2</a:t>
                      </a:r>
                      <a:endParaRPr lang="en-US" sz="1200" dirty="0">
                        <a:solidFill>
                          <a:srgbClr val="00338D"/>
                        </a:solidFill>
                        <a:latin typeface="Univers for KPMG" panose="020B0603020202020204" pitchFamily="34" charset="0"/>
                      </a:endParaRPr>
                    </a:p>
                  </a:txBody>
                  <a:tcPr marT="73152" marB="73152" anchor="ctr">
                    <a:solidFill>
                      <a:srgbClr val="E7EEF8"/>
                    </a:solidFill>
                  </a:tcPr>
                </a:tc>
                <a:tc>
                  <a:txBody>
                    <a:bodyPr/>
                    <a:lstStyle/>
                    <a:p>
                      <a:pPr algn="ctr"/>
                      <a:r>
                        <a:rPr lang="en-US" sz="1200" dirty="0">
                          <a:solidFill>
                            <a:srgbClr val="00338D"/>
                          </a:solidFill>
                          <a:latin typeface="Univers for KPMG" panose="020B0603020202020204" pitchFamily="34" charset="0"/>
                        </a:rPr>
                        <a:t>30%</a:t>
                      </a:r>
                    </a:p>
                  </a:txBody>
                  <a:tcPr marT="73152" marB="73152" anchor="ctr">
                    <a:solidFill>
                      <a:srgbClr val="E7EEF8"/>
                    </a:solidFill>
                  </a:tcPr>
                </a:tc>
                <a:tc>
                  <a:txBody>
                    <a:bodyPr/>
                    <a:lstStyle/>
                    <a:p>
                      <a:pPr algn="ctr"/>
                      <a:r>
                        <a:rPr lang="en-US" sz="1200" dirty="0">
                          <a:solidFill>
                            <a:srgbClr val="00338D"/>
                          </a:solidFill>
                          <a:latin typeface="Univers for KPMG" panose="020B0603020202020204" pitchFamily="34" charset="0"/>
                        </a:rPr>
                        <a:t>34.94%</a:t>
                      </a:r>
                    </a:p>
                  </a:txBody>
                  <a:tcPr marT="73152" marB="73152" anchor="ctr">
                    <a:solidFill>
                      <a:srgbClr val="E7EEF8"/>
                    </a:solidFill>
                  </a:tcPr>
                </a:tc>
                <a:extLst>
                  <a:ext uri="{0D108BD9-81ED-4DB2-BD59-A6C34878D82A}">
                    <a16:rowId xmlns:a16="http://schemas.microsoft.com/office/drawing/2014/main" val="1028242676"/>
                  </a:ext>
                </a:extLst>
              </a:tr>
            </a:tbl>
          </a:graphicData>
        </a:graphic>
      </p:graphicFrame>
      <p:sp>
        <p:nvSpPr>
          <p:cNvPr id="14" name="TextBox 13">
            <a:extLst>
              <a:ext uri="{FF2B5EF4-FFF2-40B4-BE49-F238E27FC236}">
                <a16:creationId xmlns:a16="http://schemas.microsoft.com/office/drawing/2014/main" id="{1732D14C-C369-497F-A0B4-2450AF82DDB3}"/>
              </a:ext>
            </a:extLst>
          </p:cNvPr>
          <p:cNvSpPr txBox="1"/>
          <p:nvPr/>
        </p:nvSpPr>
        <p:spPr>
          <a:xfrm>
            <a:off x="686100" y="5817158"/>
            <a:ext cx="10806545" cy="182880"/>
          </a:xfrm>
          <a:prstGeom prst="rect">
            <a:avLst/>
          </a:prstGeom>
          <a:noFill/>
        </p:spPr>
        <p:txBody>
          <a:bodyPr wrap="square" lIns="54610" tIns="54610" rIns="54610" bIns="54610" rtlCol="0">
            <a:noAutofit/>
          </a:bodyPr>
          <a:lstStyle/>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Univers for KPMG" panose="020B0603020202020204" pitchFamily="34" charset="0"/>
                <a:ea typeface="+mn-ea"/>
                <a:cs typeface="+mn-cs"/>
              </a:rPr>
              <a:t>1. Surcharge applicable at 10% (plus cess at 4%)</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Univers for KPMG" panose="020B0603020202020204" pitchFamily="34" charset="0"/>
                <a:ea typeface="+mn-ea"/>
                <a:cs typeface="+mn-cs"/>
              </a:rPr>
              <a:t>2. Where total income exceeds INR 10 Mn. but less than INR 100 Mn., surcharge applicable at 7%; where total income exceeds INR 100 Mn., surcharge applicable at 12% (plus cess at 4%)</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Univers for KPMG" panose="020B0603020202020204" pitchFamily="34" charset="0"/>
                <a:ea typeface="+mn-ea"/>
                <a:cs typeface="+mn-cs"/>
              </a:rPr>
              <a:t>3. Where total income exceeds INR 10 Mn. but less than INR 100 Mn., surcharge applicable at 2%; where total income exceeds INR 100 Mn., surcharge applicable at 5% (plus cess at 4%)</a:t>
            </a:r>
          </a:p>
        </p:txBody>
      </p:sp>
      <p:sp>
        <p:nvSpPr>
          <p:cNvPr id="17" name="Rectangle 16">
            <a:extLst>
              <a:ext uri="{FF2B5EF4-FFF2-40B4-BE49-F238E27FC236}">
                <a16:creationId xmlns:a16="http://schemas.microsoft.com/office/drawing/2014/main" id="{F0DA0F6A-5812-4C99-AD8E-7D5086B4B7D0}"/>
              </a:ext>
            </a:extLst>
          </p:cNvPr>
          <p:cNvSpPr/>
          <p:nvPr/>
        </p:nvSpPr>
        <p:spPr>
          <a:xfrm>
            <a:off x="964700" y="5449284"/>
            <a:ext cx="10262600" cy="365760"/>
          </a:xfrm>
          <a:prstGeom prst="rect">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No change in corporate tax rates</a:t>
            </a:r>
          </a:p>
        </p:txBody>
      </p:sp>
      <p:pic>
        <p:nvPicPr>
          <p:cNvPr id="6" name="Picture 5">
            <a:extLst>
              <a:ext uri="{FF2B5EF4-FFF2-40B4-BE49-F238E27FC236}">
                <a16:creationId xmlns:a16="http://schemas.microsoft.com/office/drawing/2014/main" id="{A21E026C-3FE7-482E-A564-95890B8CE9E9}"/>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2412547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400" y="558412"/>
            <a:ext cx="10195200" cy="533400"/>
          </a:xfrm>
        </p:spPr>
        <p:txBody>
          <a:bodyPr/>
          <a:lstStyle/>
          <a:p>
            <a:r>
              <a:rPr lang="en-US" sz="3600" b="1" dirty="0">
                <a:latin typeface="Calibri" panose="020F0502020204030204" pitchFamily="34" charset="0"/>
                <a:cs typeface="Calibri" panose="020F0502020204030204" pitchFamily="34" charset="0"/>
              </a:rPr>
              <a:t>Taxation of virtual digital assets</a:t>
            </a:r>
          </a:p>
        </p:txBody>
      </p:sp>
      <p:grpSp>
        <p:nvGrpSpPr>
          <p:cNvPr id="24" name="Group 23">
            <a:extLst>
              <a:ext uri="{FF2B5EF4-FFF2-40B4-BE49-F238E27FC236}">
                <a16:creationId xmlns:a16="http://schemas.microsoft.com/office/drawing/2014/main" id="{F27A9AE5-8950-4AA9-9B26-91024BB0EEDF}"/>
              </a:ext>
            </a:extLst>
          </p:cNvPr>
          <p:cNvGrpSpPr/>
          <p:nvPr/>
        </p:nvGrpSpPr>
        <p:grpSpPr>
          <a:xfrm>
            <a:off x="998399" y="1308356"/>
            <a:ext cx="10453375" cy="4950932"/>
            <a:chOff x="1212577" y="4554888"/>
            <a:chExt cx="9843649" cy="2137570"/>
          </a:xfrm>
        </p:grpSpPr>
        <p:sp>
          <p:nvSpPr>
            <p:cNvPr id="26" name="Rounded Rectangle 3">
              <a:extLst>
                <a:ext uri="{FF2B5EF4-FFF2-40B4-BE49-F238E27FC236}">
                  <a16:creationId xmlns:a16="http://schemas.microsoft.com/office/drawing/2014/main" id="{4B78C00E-EB56-4E03-A1BF-7E25DE49006D}"/>
                </a:ext>
              </a:extLst>
            </p:cNvPr>
            <p:cNvSpPr/>
            <p:nvPr/>
          </p:nvSpPr>
          <p:spPr>
            <a:xfrm>
              <a:off x="1212577" y="4564031"/>
              <a:ext cx="9326880" cy="2128427"/>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28" name="Round Same Side Corner Rectangle 37">
              <a:extLst>
                <a:ext uri="{FF2B5EF4-FFF2-40B4-BE49-F238E27FC236}">
                  <a16:creationId xmlns:a16="http://schemas.microsoft.com/office/drawing/2014/main" id="{6CB1F4C3-1236-4012-9A0F-E95574BDF267}"/>
                </a:ext>
              </a:extLst>
            </p:cNvPr>
            <p:cNvSpPr/>
            <p:nvPr/>
          </p:nvSpPr>
          <p:spPr>
            <a:xfrm rot="16200000" flipH="1">
              <a:off x="9539991" y="5476232"/>
              <a:ext cx="2128428"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30" name="Rectangle 29">
              <a:extLst>
                <a:ext uri="{FF2B5EF4-FFF2-40B4-BE49-F238E27FC236}">
                  <a16:creationId xmlns:a16="http://schemas.microsoft.com/office/drawing/2014/main" id="{EFC4B320-16DD-4A19-A333-C2308C4048E0}"/>
                </a:ext>
              </a:extLst>
            </p:cNvPr>
            <p:cNvSpPr/>
            <p:nvPr/>
          </p:nvSpPr>
          <p:spPr>
            <a:xfrm>
              <a:off x="1637906" y="4700190"/>
              <a:ext cx="9418320" cy="1804079"/>
            </a:xfrm>
            <a:prstGeom prst="rect">
              <a:avLst/>
            </a:prstGeom>
          </p:spPr>
          <p:txBody>
            <a:bodyPr wrap="square" lIns="0" tIns="0" rIns="0" bIns="0" anchor="ctr">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Virtual digital assets</a:t>
              </a:r>
            </a:p>
            <a:p>
              <a:pPr marL="173038" marR="0" lvl="0" indent="-173038"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Income from the transfer of any virtual digital asset to be taxed at 30 percent, with effect from FY22-23</a:t>
              </a:r>
            </a:p>
            <a:p>
              <a:pPr marL="173038" marR="0" lvl="0" indent="-173038"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No deduction allowed on any expenditure (other than cost of acquisition) or allowance or in setting off-of any loss</a:t>
              </a:r>
            </a:p>
            <a:p>
              <a:pPr marL="173038" marR="0" lvl="0" indent="-173038"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Set-off of losses incurred on transfer of virtual digital asset against any other income is not permitted. Carry forward of </a:t>
              </a:r>
            </a:p>
            <a:p>
              <a:pPr marL="0" marR="0" lvl="0" indent="173038" algn="just" defTabSz="914400" rtl="0" eaLnBrk="1" fontAlgn="auto" latinLnBrk="0" hangingPunct="1">
                <a:lnSpc>
                  <a:spcPct val="13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such losses to subsequent years is also not permitted</a:t>
              </a:r>
            </a:p>
            <a:p>
              <a:pPr marL="0" marR="0" lvl="0" indent="-171450"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Tax to be deducted at source (TDS)</a:t>
              </a:r>
            </a:p>
            <a:p>
              <a:pPr marL="173038" marR="0" lvl="0" indent="-173038"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Payment of consideration to a resident on the transfer of virtual digital assets shall be subject to TDS at one percent from </a:t>
              </a:r>
            </a:p>
            <a:p>
              <a:pPr marL="173038" marR="0" lvl="0" indent="0" algn="just" defTabSz="914400" rtl="0" eaLnBrk="1" fontAlgn="auto" latinLnBrk="0" hangingPunct="1">
                <a:lnSpc>
                  <a:spcPct val="13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1 July 2022. </a:t>
              </a:r>
            </a:p>
            <a:p>
              <a:pPr marL="173038" marR="0" lvl="0" indent="-173038" algn="just"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Certain exceptions have been provided</a:t>
              </a:r>
            </a:p>
            <a:p>
              <a:pPr marL="119063" marR="0" lvl="0" indent="-119063" algn="just" defTabSz="914400" rtl="0" eaLnBrk="1" fontAlgn="auto" latinLnBrk="0" hangingPunct="1">
                <a:lnSpc>
                  <a:spcPct val="13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Definition of virtual digital assets</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Virtual digital assets have been defined to include cryptocurrency, non-fungible tokens. </a:t>
              </a: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Other digital assets to be notified by the central government</a:t>
              </a:r>
            </a:p>
            <a:p>
              <a:pPr marL="0" marR="0" lvl="0" indent="0" algn="just" defTabSz="914400" rtl="0" eaLnBrk="1" fontAlgn="auto" latinLnBrk="0" hangingPunct="1">
                <a:lnSpc>
                  <a:spcPct val="13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Taxation of Gift</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a:t>
              </a:r>
              <a:r>
                <a:rPr lang="en-US" sz="1400" dirty="0">
                  <a:solidFill>
                    <a:srgbClr val="00338D"/>
                  </a:solidFill>
                  <a:latin typeface="Univers for KPMG" panose="020B0603020202020204" pitchFamily="34" charset="0"/>
                  <a:cs typeface="Arial" panose="020B0604020202020204" pitchFamily="34" charset="0"/>
                </a:rPr>
                <a:t>G</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ift of virtual digital assets is taxable</a:t>
              </a:r>
            </a:p>
          </p:txBody>
        </p:sp>
      </p:grpSp>
      <p:pic>
        <p:nvPicPr>
          <p:cNvPr id="7" name="Picture 6">
            <a:extLst>
              <a:ext uri="{FF2B5EF4-FFF2-40B4-BE49-F238E27FC236}">
                <a16:creationId xmlns:a16="http://schemas.microsoft.com/office/drawing/2014/main" id="{CE57AF19-F54F-4B60-8595-A4AE2662AAF5}"/>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2662505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(1/8)</a:t>
            </a:r>
          </a:p>
        </p:txBody>
      </p:sp>
      <p:grpSp>
        <p:nvGrpSpPr>
          <p:cNvPr id="61" name="Group 60">
            <a:extLst>
              <a:ext uri="{FF2B5EF4-FFF2-40B4-BE49-F238E27FC236}">
                <a16:creationId xmlns:a16="http://schemas.microsoft.com/office/drawing/2014/main" id="{E83CE7B4-E83F-4D8D-8CCF-10C500089093}"/>
              </a:ext>
            </a:extLst>
          </p:cNvPr>
          <p:cNvGrpSpPr/>
          <p:nvPr/>
        </p:nvGrpSpPr>
        <p:grpSpPr>
          <a:xfrm>
            <a:off x="998399" y="1822951"/>
            <a:ext cx="10287184" cy="4131536"/>
            <a:chOff x="1212577" y="4554888"/>
            <a:chExt cx="9687151" cy="2137570"/>
          </a:xfrm>
        </p:grpSpPr>
        <p:sp>
          <p:nvSpPr>
            <p:cNvPr id="71" name="Rounded Rectangle 3">
              <a:extLst>
                <a:ext uri="{FF2B5EF4-FFF2-40B4-BE49-F238E27FC236}">
                  <a16:creationId xmlns:a16="http://schemas.microsoft.com/office/drawing/2014/main" id="{C7F3A586-5663-4565-8266-ACBA00255B3E}"/>
                </a:ext>
              </a:extLst>
            </p:cNvPr>
            <p:cNvSpPr/>
            <p:nvPr/>
          </p:nvSpPr>
          <p:spPr>
            <a:xfrm>
              <a:off x="1212577" y="4564031"/>
              <a:ext cx="9326880" cy="2128427"/>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2" name="Round Same Side Corner Rectangle 37">
              <a:extLst>
                <a:ext uri="{FF2B5EF4-FFF2-40B4-BE49-F238E27FC236}">
                  <a16:creationId xmlns:a16="http://schemas.microsoft.com/office/drawing/2014/main" id="{A333D536-34C1-463C-9B7E-0FF46EF13DB1}"/>
                </a:ext>
              </a:extLst>
            </p:cNvPr>
            <p:cNvSpPr/>
            <p:nvPr/>
          </p:nvSpPr>
          <p:spPr>
            <a:xfrm rot="16200000" flipH="1">
              <a:off x="9539991" y="5476232"/>
              <a:ext cx="2128428"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4" name="Rectangle 73">
              <a:extLst>
                <a:ext uri="{FF2B5EF4-FFF2-40B4-BE49-F238E27FC236}">
                  <a16:creationId xmlns:a16="http://schemas.microsoft.com/office/drawing/2014/main" id="{C496476C-A485-47BB-8674-7F2998696254}"/>
                </a:ext>
              </a:extLst>
            </p:cNvPr>
            <p:cNvSpPr/>
            <p:nvPr/>
          </p:nvSpPr>
          <p:spPr>
            <a:xfrm>
              <a:off x="1481408" y="4669331"/>
              <a:ext cx="9418320" cy="1858132"/>
            </a:xfrm>
            <a:prstGeom prst="rect">
              <a:avLst/>
            </a:prstGeom>
          </p:spPr>
          <p:txBody>
            <a:bodyPr wrap="square" lIns="0" tIns="0" rIns="0" bIns="0" anchor="ctr">
              <a:spAutoFit/>
            </a:bodyPr>
            <a:lstStyle/>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Treatment of cess and surcharge</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With retrospective effect from FY 2004-05 - “tax” includes surcharge or cess and is not an </a:t>
              </a: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allowable business expenditure</a:t>
              </a:r>
            </a:p>
            <a:p>
              <a:pPr marL="0" marR="0" lvl="0" indent="-171450" algn="just"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Expenditure incurred in relation to exempt income</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Provisions for disallowance of expenditure related to exempt income will </a:t>
              </a: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apply, even in cases where no exempt income has accrued or arisen or been received during a year</a:t>
              </a:r>
            </a:p>
            <a:p>
              <a:pPr marL="119063" marR="0" lvl="0" indent="-119063" algn="just" defTabSz="914400" rtl="0" eaLnBrk="1" fontAlgn="auto" latinLnBrk="0" hangingPunct="1">
                <a:lnSpc>
                  <a:spcPct val="14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Conversion of interest payable into debenture or any other instrument</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Not to be construed as actual payment and thus</a:t>
              </a: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not to considered as eligible for deduction </a:t>
              </a:r>
            </a:p>
            <a:p>
              <a:pPr marL="0" marR="0" lvl="0" indent="-171450" algn="just"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Expenditure incurred for a purpose that is an offence under any law</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Deduction will not be allowed for expenditure </a:t>
              </a: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incurred for a purpose that is an offence under any law; or for compounding of an  offence under any law; or for providing any </a:t>
              </a: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benefit or perquisite to a person where acceptance of such benefit or perquisite violates any law</a:t>
              </a:r>
            </a:p>
          </p:txBody>
        </p:sp>
      </p:gr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Corporate Tax deductions</a:t>
            </a:r>
          </a:p>
        </p:txBody>
      </p:sp>
      <p:pic>
        <p:nvPicPr>
          <p:cNvPr id="8" name="Picture 7">
            <a:extLst>
              <a:ext uri="{FF2B5EF4-FFF2-40B4-BE49-F238E27FC236}">
                <a16:creationId xmlns:a16="http://schemas.microsoft.com/office/drawing/2014/main" id="{D661370E-A82E-4E19-B35D-9424B3AEBF84}"/>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2579418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(2/8)</a:t>
            </a:r>
          </a:p>
        </p:txBody>
      </p:sp>
      <p:grpSp>
        <p:nvGrpSpPr>
          <p:cNvPr id="61" name="Group 60">
            <a:extLst>
              <a:ext uri="{FF2B5EF4-FFF2-40B4-BE49-F238E27FC236}">
                <a16:creationId xmlns:a16="http://schemas.microsoft.com/office/drawing/2014/main" id="{E83CE7B4-E83F-4D8D-8CCF-10C500089093}"/>
              </a:ext>
            </a:extLst>
          </p:cNvPr>
          <p:cNvGrpSpPr/>
          <p:nvPr/>
        </p:nvGrpSpPr>
        <p:grpSpPr>
          <a:xfrm>
            <a:off x="998399" y="1959136"/>
            <a:ext cx="10246544" cy="3227701"/>
            <a:chOff x="1212577" y="4554888"/>
            <a:chExt cx="9648883" cy="1933847"/>
          </a:xfrm>
        </p:grpSpPr>
        <p:sp>
          <p:nvSpPr>
            <p:cNvPr id="71" name="Rounded Rectangle 3">
              <a:extLst>
                <a:ext uri="{FF2B5EF4-FFF2-40B4-BE49-F238E27FC236}">
                  <a16:creationId xmlns:a16="http://schemas.microsoft.com/office/drawing/2014/main" id="{C7F3A586-5663-4565-8266-ACBA00255B3E}"/>
                </a:ext>
              </a:extLst>
            </p:cNvPr>
            <p:cNvSpPr/>
            <p:nvPr/>
          </p:nvSpPr>
          <p:spPr>
            <a:xfrm>
              <a:off x="1212577" y="4564031"/>
              <a:ext cx="9326880" cy="192470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2" name="Round Same Side Corner Rectangle 37">
              <a:extLst>
                <a:ext uri="{FF2B5EF4-FFF2-40B4-BE49-F238E27FC236}">
                  <a16:creationId xmlns:a16="http://schemas.microsoft.com/office/drawing/2014/main" id="{A333D536-34C1-463C-9B7E-0FF46EF13DB1}"/>
                </a:ext>
              </a:extLst>
            </p:cNvPr>
            <p:cNvSpPr/>
            <p:nvPr/>
          </p:nvSpPr>
          <p:spPr>
            <a:xfrm rot="16200000" flipH="1">
              <a:off x="9627844" y="5388380"/>
              <a:ext cx="1933847" cy="266864"/>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4" name="Rectangle 73">
              <a:extLst>
                <a:ext uri="{FF2B5EF4-FFF2-40B4-BE49-F238E27FC236}">
                  <a16:creationId xmlns:a16="http://schemas.microsoft.com/office/drawing/2014/main" id="{C496476C-A485-47BB-8674-7F2998696254}"/>
                </a:ext>
              </a:extLst>
            </p:cNvPr>
            <p:cNvSpPr/>
            <p:nvPr/>
          </p:nvSpPr>
          <p:spPr>
            <a:xfrm>
              <a:off x="1443140" y="4737106"/>
              <a:ext cx="9418320" cy="1722579"/>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TDS/TCS on non-filers of return at higher rates</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a:t>
              </a:r>
            </a:p>
            <a:p>
              <a:pPr marL="174625"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Finance Act 2021 introduced provisions for higher rate of TDS/TCS for a specified person, i.e., non filers of tax returns for 2 years</a:t>
              </a:r>
            </a:p>
            <a:p>
              <a:pPr marL="174625"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Proposed that only preceding year’s return filing relevant for applicability of higher TDS/TCS rates in case of non-filers</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Refund of tax withholding under net of tax contracts</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Application for refund of tax withheld on payment to non-residents (in case of net of tax contracts where tax is borne by the </a:t>
              </a:r>
            </a:p>
            <a:p>
              <a:pPr marL="174625" marR="0" lvl="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payer) and paid to the government on or after 1 April 2022, to be made to the AO instead of an appeal to CIT (appeals)  </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 order passed by the AO, pursuant to the above, can be appealed to CIT (appeals)</a:t>
              </a:r>
            </a:p>
            <a:p>
              <a:pPr marL="119063" marR="0" lvl="0" indent="-119063"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p:txBody>
        </p:sp>
      </p:gr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TDS provisions</a:t>
            </a:r>
          </a:p>
        </p:txBody>
      </p:sp>
      <p:pic>
        <p:nvPicPr>
          <p:cNvPr id="8" name="Picture 7">
            <a:extLst>
              <a:ext uri="{FF2B5EF4-FFF2-40B4-BE49-F238E27FC236}">
                <a16:creationId xmlns:a16="http://schemas.microsoft.com/office/drawing/2014/main" id="{6439C578-873F-4D81-B2D5-F17D6E5691E8}"/>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3562641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(3/8)</a:t>
            </a:r>
          </a:p>
        </p:txBody>
      </p:sp>
      <p:grpSp>
        <p:nvGrpSpPr>
          <p:cNvPr id="61" name="Group 60">
            <a:extLst>
              <a:ext uri="{FF2B5EF4-FFF2-40B4-BE49-F238E27FC236}">
                <a16:creationId xmlns:a16="http://schemas.microsoft.com/office/drawing/2014/main" id="{E83CE7B4-E83F-4D8D-8CCF-10C500089093}"/>
              </a:ext>
            </a:extLst>
          </p:cNvPr>
          <p:cNvGrpSpPr/>
          <p:nvPr/>
        </p:nvGrpSpPr>
        <p:grpSpPr>
          <a:xfrm>
            <a:off x="947058" y="1676395"/>
            <a:ext cx="10369004" cy="4558126"/>
            <a:chOff x="1205266" y="4423140"/>
            <a:chExt cx="9722883" cy="3330574"/>
          </a:xfrm>
        </p:grpSpPr>
        <p:sp>
          <p:nvSpPr>
            <p:cNvPr id="71" name="Rounded Rectangle 3">
              <a:extLst>
                <a:ext uri="{FF2B5EF4-FFF2-40B4-BE49-F238E27FC236}">
                  <a16:creationId xmlns:a16="http://schemas.microsoft.com/office/drawing/2014/main" id="{C7F3A586-5663-4565-8266-ACBA00255B3E}"/>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2" name="Round Same Side Corner Rectangle 37">
              <a:extLst>
                <a:ext uri="{FF2B5EF4-FFF2-40B4-BE49-F238E27FC236}">
                  <a16:creationId xmlns:a16="http://schemas.microsoft.com/office/drawing/2014/main" id="{A333D536-34C1-463C-9B7E-0FF46EF13DB1}"/>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4" name="Rectangle 73">
              <a:extLst>
                <a:ext uri="{FF2B5EF4-FFF2-40B4-BE49-F238E27FC236}">
                  <a16:creationId xmlns:a16="http://schemas.microsoft.com/office/drawing/2014/main" id="{C496476C-A485-47BB-8674-7F2998696254}"/>
                </a:ext>
              </a:extLst>
            </p:cNvPr>
            <p:cNvSpPr/>
            <p:nvPr/>
          </p:nvSpPr>
          <p:spPr>
            <a:xfrm>
              <a:off x="1509829" y="4525974"/>
              <a:ext cx="9418320" cy="3065002"/>
            </a:xfrm>
            <a:prstGeom prst="rect">
              <a:avLst/>
            </a:prstGeom>
          </p:spPr>
          <p:txBody>
            <a:bodyPr wrap="square" lIns="0" tIns="0" rIns="0" bIns="0" anchor="ctr">
              <a:spAutoFit/>
            </a:bodyPr>
            <a:lstStyle/>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a:t>
              </a: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Provisions enabling procedure for filing of updated return of income</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a:t>
              </a:r>
            </a:p>
            <a:p>
              <a:pPr marL="174625" marR="0" lvl="0" indent="-174625" algn="just"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Effective 1 April 2022, an updated return of income can be furnished within two years from the end of the relevant AY </a:t>
              </a:r>
            </a:p>
            <a:p>
              <a:pPr marL="174625" marR="0" lvl="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regardless of whether a return of income was filed previously or not</a:t>
              </a:r>
            </a:p>
            <a:p>
              <a:pPr marL="174625" marR="0" lvl="0" indent="-174625" algn="just"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Additional income tax payable of 25 percent of ‘aggregate tax and interest’, if updated return is filed after the expiry of time </a:t>
              </a:r>
            </a:p>
            <a:p>
              <a:pPr marL="174625" marR="0" lvl="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limit to file belated/revised return but within one year from the end of the relevant AY and 50 percent thereafter. The payment </a:t>
              </a:r>
            </a:p>
            <a:p>
              <a:pPr marL="174625" marR="0" lvl="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must be made before filing of the updated return.</a:t>
              </a:r>
            </a:p>
            <a:p>
              <a:pPr marL="174625" marR="0" lvl="0" indent="-174625" algn="just"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updated return is not permissible in specified cases, such as loss return or case of decrease of tax liability/refund or cases </a:t>
              </a:r>
            </a:p>
            <a:p>
              <a:pPr marL="174625" marR="0" lvl="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where assessment/reassessment is pending </a:t>
              </a:r>
            </a:p>
            <a:p>
              <a:pPr marL="0" marR="0" lvl="0" indent="0" algn="just" defTabSz="914400" rtl="0" eaLnBrk="1" fontAlgn="auto" latinLnBrk="0" hangingPunct="1">
                <a:lnSpc>
                  <a:spcPct val="14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0" marR="0" lvl="0" indent="0" algn="just" defTabSz="914400" rtl="0" eaLnBrk="1" fontAlgn="auto" latinLnBrk="0" hangingPunct="1">
                <a:lnSpc>
                  <a:spcPct val="14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Amendment in penalty/prosecution provisions</a:t>
              </a:r>
            </a:p>
            <a:p>
              <a:pPr marL="171450" marR="0" lvl="0" indent="-171450" algn="just"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Effective 1 April 2022, the penalty for failure to answer questions, sign statements, furnish information, returns or statements, </a:t>
              </a:r>
            </a:p>
            <a:p>
              <a:pPr marL="174625" marR="0" lvl="0" algn="just" defTabSz="914400" rtl="0" eaLnBrk="1" fontAlgn="auto" latinLnBrk="0" hangingPunct="1">
                <a:lnSpc>
                  <a:spcPct val="14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allow inspections, etc., has been enhanced from INR 100 per day to INR 500 per day</a:t>
              </a:r>
            </a:p>
            <a:p>
              <a:pPr marL="171450" marR="0" lvl="0" indent="-171450" algn="just"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prosecution provisions for second and subsequent offences for failure to pay TDS has been proposed to be extended</a:t>
              </a:r>
            </a:p>
            <a:p>
              <a:pPr marL="174625" marR="0" lvl="0" algn="just" defTabSz="914400" rtl="0" eaLnBrk="1" fontAlgn="auto" latinLnBrk="0" hangingPunct="1">
                <a:lnSpc>
                  <a:spcPct val="140000"/>
                </a:lnSpc>
                <a:spcBef>
                  <a:spcPts val="0"/>
                </a:spcBef>
                <a:spcAft>
                  <a:spcPts val="0"/>
                </a:spcAft>
                <a:buClrTx/>
                <a:buSzTx/>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for TCS provisions </a:t>
              </a:r>
            </a:p>
          </p:txBody>
        </p:sp>
      </p:gr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Procedural amendments (1/4)</a:t>
            </a:r>
          </a:p>
        </p:txBody>
      </p:sp>
      <p:pic>
        <p:nvPicPr>
          <p:cNvPr id="8" name="Picture 7">
            <a:extLst>
              <a:ext uri="{FF2B5EF4-FFF2-40B4-BE49-F238E27FC236}">
                <a16:creationId xmlns:a16="http://schemas.microsoft.com/office/drawing/2014/main" id="{37C02C1F-468E-4690-9E76-DB9026B975BC}"/>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1315957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(4/8)</a:t>
            </a:r>
          </a:p>
        </p:txBody>
      </p:sp>
      <p:grpSp>
        <p:nvGrpSpPr>
          <p:cNvPr id="61" name="Group 60">
            <a:extLst>
              <a:ext uri="{FF2B5EF4-FFF2-40B4-BE49-F238E27FC236}">
                <a16:creationId xmlns:a16="http://schemas.microsoft.com/office/drawing/2014/main" id="{E83CE7B4-E83F-4D8D-8CCF-10C500089093}"/>
              </a:ext>
            </a:extLst>
          </p:cNvPr>
          <p:cNvGrpSpPr/>
          <p:nvPr/>
        </p:nvGrpSpPr>
        <p:grpSpPr>
          <a:xfrm>
            <a:off x="947058" y="1676398"/>
            <a:ext cx="10389324" cy="4735287"/>
            <a:chOff x="1205266" y="4423140"/>
            <a:chExt cx="9741937" cy="3330574"/>
          </a:xfrm>
        </p:grpSpPr>
        <p:sp>
          <p:nvSpPr>
            <p:cNvPr id="71" name="Rounded Rectangle 3">
              <a:extLst>
                <a:ext uri="{FF2B5EF4-FFF2-40B4-BE49-F238E27FC236}">
                  <a16:creationId xmlns:a16="http://schemas.microsoft.com/office/drawing/2014/main" id="{C7F3A586-5663-4565-8266-ACBA00255B3E}"/>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2" name="Round Same Side Corner Rectangle 37">
              <a:extLst>
                <a:ext uri="{FF2B5EF4-FFF2-40B4-BE49-F238E27FC236}">
                  <a16:creationId xmlns:a16="http://schemas.microsoft.com/office/drawing/2014/main" id="{A333D536-34C1-463C-9B7E-0FF46EF13DB1}"/>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4" name="Rectangle 73">
              <a:extLst>
                <a:ext uri="{FF2B5EF4-FFF2-40B4-BE49-F238E27FC236}">
                  <a16:creationId xmlns:a16="http://schemas.microsoft.com/office/drawing/2014/main" id="{C496476C-A485-47BB-8674-7F2998696254}"/>
                </a:ext>
              </a:extLst>
            </p:cNvPr>
            <p:cNvSpPr/>
            <p:nvPr/>
          </p:nvSpPr>
          <p:spPr>
            <a:xfrm>
              <a:off x="1528883" y="4471013"/>
              <a:ext cx="9418320" cy="3281458"/>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Amendments to re-assessment provisions</a:t>
              </a:r>
            </a:p>
            <a:p>
              <a:pPr marL="174625"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requirement to seek fresh approval from a “specified authority” before issuing a notice for the return of income or </a:t>
              </a:r>
            </a:p>
            <a:p>
              <a:pPr marL="174625" marR="0" lvl="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providing the opportunity to be heard has been proposed for certain scenarios </a:t>
              </a:r>
            </a:p>
            <a:p>
              <a:pPr marL="174625"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scope of information suggesting that income chargeable to tax has escaped assessment has been enhanced to </a:t>
              </a:r>
            </a:p>
            <a:p>
              <a:pPr marL="174625" marR="0" lvl="0" algn="just" defTabSz="914400" rtl="0" eaLnBrk="1" fontAlgn="auto" latinLnBrk="0" hangingPunct="1">
                <a:lnSpc>
                  <a:spcPct val="150000"/>
                </a:lnSpc>
                <a:spcBef>
                  <a:spcPts val="0"/>
                </a:spcBef>
                <a:spcAft>
                  <a:spcPts val="0"/>
                </a:spcAft>
                <a:buClrTx/>
                <a:buSzTx/>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include the following:</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Any audit objection, or </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Any information received from a foreign jurisdiction under an agreement</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Information collected under faceless scheme notified for specified provisions</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Information that requires action in consequence of an order of a tribunal or court</a:t>
              </a:r>
            </a:p>
            <a:p>
              <a:pPr marL="174625" marR="0" lvl="1"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Reassessment scope after three years up to 10 years has been expanded to cases where AO has books and documents that </a:t>
              </a:r>
            </a:p>
            <a:p>
              <a:pPr marL="174625" marR="0" lvl="1"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reveal income escaping assessment is represented in the form of:</a:t>
              </a:r>
            </a:p>
            <a:p>
              <a:pPr marL="742950" marR="0" lvl="2"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 asset; or</a:t>
              </a:r>
            </a:p>
            <a:p>
              <a:pPr marL="742950" marR="0" lvl="2"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Expenditure with respect to a transaction/event or occasion, or</a:t>
              </a:r>
            </a:p>
            <a:p>
              <a:pPr marL="742950" marR="0" lvl="2"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 entry in books amounting to INR 5 million or more</a:t>
              </a:r>
            </a:p>
          </p:txBody>
        </p:sp>
      </p:gr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Procedural amendments (2/4)</a:t>
            </a:r>
          </a:p>
        </p:txBody>
      </p:sp>
      <p:pic>
        <p:nvPicPr>
          <p:cNvPr id="8" name="Picture 7">
            <a:extLst>
              <a:ext uri="{FF2B5EF4-FFF2-40B4-BE49-F238E27FC236}">
                <a16:creationId xmlns:a16="http://schemas.microsoft.com/office/drawing/2014/main" id="{BE18028E-B766-4AAD-8E8F-B560920E9EAD}"/>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4152978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(5/8)</a:t>
            </a:r>
          </a:p>
        </p:txBody>
      </p:sp>
      <p:grpSp>
        <p:nvGrpSpPr>
          <p:cNvPr id="61" name="Group 60">
            <a:extLst>
              <a:ext uri="{FF2B5EF4-FFF2-40B4-BE49-F238E27FC236}">
                <a16:creationId xmlns:a16="http://schemas.microsoft.com/office/drawing/2014/main" id="{E83CE7B4-E83F-4D8D-8CCF-10C500089093}"/>
              </a:ext>
            </a:extLst>
          </p:cNvPr>
          <p:cNvGrpSpPr/>
          <p:nvPr/>
        </p:nvGrpSpPr>
        <p:grpSpPr>
          <a:xfrm>
            <a:off x="947058" y="1707849"/>
            <a:ext cx="10379164" cy="4660969"/>
            <a:chOff x="1205266" y="4423140"/>
            <a:chExt cx="9732410" cy="3358203"/>
          </a:xfrm>
        </p:grpSpPr>
        <p:sp>
          <p:nvSpPr>
            <p:cNvPr id="71" name="Rounded Rectangle 3">
              <a:extLst>
                <a:ext uri="{FF2B5EF4-FFF2-40B4-BE49-F238E27FC236}">
                  <a16:creationId xmlns:a16="http://schemas.microsoft.com/office/drawing/2014/main" id="{C7F3A586-5663-4565-8266-ACBA00255B3E}"/>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2" name="Round Same Side Corner Rectangle 37">
              <a:extLst>
                <a:ext uri="{FF2B5EF4-FFF2-40B4-BE49-F238E27FC236}">
                  <a16:creationId xmlns:a16="http://schemas.microsoft.com/office/drawing/2014/main" id="{A333D536-34C1-463C-9B7E-0FF46EF13DB1}"/>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4" name="Rectangle 73">
              <a:extLst>
                <a:ext uri="{FF2B5EF4-FFF2-40B4-BE49-F238E27FC236}">
                  <a16:creationId xmlns:a16="http://schemas.microsoft.com/office/drawing/2014/main" id="{C496476C-A485-47BB-8674-7F2998696254}"/>
                </a:ext>
              </a:extLst>
            </p:cNvPr>
            <p:cNvSpPr/>
            <p:nvPr/>
          </p:nvSpPr>
          <p:spPr>
            <a:xfrm>
              <a:off x="1519356" y="4545667"/>
              <a:ext cx="9418320" cy="3235676"/>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Scheme for faceless proceedings</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date for issuing direction for faceless proceedings before DRP and the tribunal has been deferred to 31 March 2024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Faceless Assessment scheme is proposed to be revamped, owing to challenges faced by the administration and taxpayers. </a:t>
              </a:r>
            </a:p>
            <a:p>
              <a:pPr marL="284163"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Key changes to the scheme include the following: </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tab pos="4572000" algn="l"/>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Any audit objection, or </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tab pos="4572000" algn="l"/>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Regional Faceless Assessment Centre removed</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Re-assessments included within the scope of faceless proceedings</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Functions of the technical unit to include determination of arm’s-length price, valuation of property, technical assistance </a:t>
              </a:r>
            </a:p>
            <a:p>
              <a:pPr marL="457200" marR="0" lvl="1"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relating to double tax treaty provisions, etc.</a:t>
              </a:r>
            </a:p>
            <a:p>
              <a:pPr marL="742950" marR="0" lvl="1" indent="-285750" algn="just"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Addition of the review of income determination proposal specifically to the functions of review units</a:t>
              </a:r>
            </a:p>
            <a:p>
              <a:pPr marL="2857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Erstwhile provision, which operated to vitiate assessments in case the prescribed procedure under the scheme was not </a:t>
              </a:r>
            </a:p>
            <a:p>
              <a:pPr marL="284163" marR="0" lvl="1"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followed, has been proposed to be omitted. </a:t>
              </a:r>
            </a:p>
            <a:p>
              <a:pPr marL="0" marR="0" lvl="1"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This amendment is to take effect retrospectively from 1 April 2021.</a:t>
              </a:r>
            </a:p>
            <a:p>
              <a:pPr marL="0" marR="0" lvl="1" indent="0"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p:txBody>
        </p:sp>
      </p:gr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Procedural amendments (3/4)</a:t>
            </a:r>
          </a:p>
        </p:txBody>
      </p:sp>
      <p:pic>
        <p:nvPicPr>
          <p:cNvPr id="8" name="Picture 7">
            <a:extLst>
              <a:ext uri="{FF2B5EF4-FFF2-40B4-BE49-F238E27FC236}">
                <a16:creationId xmlns:a16="http://schemas.microsoft.com/office/drawing/2014/main" id="{085008B7-793E-4814-AC8B-38FAE93999BF}"/>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1669234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(6/8)</a:t>
            </a:r>
          </a:p>
        </p:txBody>
      </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Procedural amendments (4/4)</a:t>
            </a:r>
          </a:p>
        </p:txBody>
      </p:sp>
      <p:grpSp>
        <p:nvGrpSpPr>
          <p:cNvPr id="8" name="Group 7">
            <a:extLst>
              <a:ext uri="{FF2B5EF4-FFF2-40B4-BE49-F238E27FC236}">
                <a16:creationId xmlns:a16="http://schemas.microsoft.com/office/drawing/2014/main" id="{877AF0CD-E2F9-4AAC-B270-70B08794D509}"/>
              </a:ext>
            </a:extLst>
          </p:cNvPr>
          <p:cNvGrpSpPr/>
          <p:nvPr/>
        </p:nvGrpSpPr>
        <p:grpSpPr>
          <a:xfrm>
            <a:off x="947058" y="1845628"/>
            <a:ext cx="10297884" cy="1640051"/>
            <a:chOff x="1205266" y="4423140"/>
            <a:chExt cx="9656194" cy="3330574"/>
          </a:xfrm>
        </p:grpSpPr>
        <p:sp>
          <p:nvSpPr>
            <p:cNvPr id="9" name="Rounded Rectangle 3">
              <a:extLst>
                <a:ext uri="{FF2B5EF4-FFF2-40B4-BE49-F238E27FC236}">
                  <a16:creationId xmlns:a16="http://schemas.microsoft.com/office/drawing/2014/main" id="{91172263-C812-4327-B0A7-31AB0242642E}"/>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0" name="Round Same Side Corner Rectangle 37">
              <a:extLst>
                <a:ext uri="{FF2B5EF4-FFF2-40B4-BE49-F238E27FC236}">
                  <a16:creationId xmlns:a16="http://schemas.microsoft.com/office/drawing/2014/main" id="{2797B6A9-C151-4469-BB62-7077E8F5429C}"/>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1" name="Rectangle 10">
              <a:extLst>
                <a:ext uri="{FF2B5EF4-FFF2-40B4-BE49-F238E27FC236}">
                  <a16:creationId xmlns:a16="http://schemas.microsoft.com/office/drawing/2014/main" id="{EE47088E-F34F-4FB2-B6F7-6C338C025835}"/>
                </a:ext>
              </a:extLst>
            </p:cNvPr>
            <p:cNvSpPr/>
            <p:nvPr/>
          </p:nvSpPr>
          <p:spPr>
            <a:xfrm>
              <a:off x="1443140" y="4811676"/>
              <a:ext cx="9418320" cy="2557263"/>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Promoting voluntary tax compliance and reducing litigation</a:t>
              </a:r>
            </a:p>
            <a:p>
              <a:pPr marL="173038" marR="0" lvl="0" indent="-173038"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Effective 1 April 2022 - Revenue’s appeal deferred until identical question of law is decided by the jurisdictional High Court </a:t>
              </a:r>
            </a:p>
            <a:p>
              <a:pPr marL="174625" marR="0" lvl="0" algn="just" defTabSz="914400" rtl="0" eaLnBrk="1" fontAlgn="auto" latinLnBrk="0" hangingPunct="1">
                <a:lnSpc>
                  <a:spcPct val="150000"/>
                </a:lnSpc>
                <a:spcBef>
                  <a:spcPts val="0"/>
                </a:spcBef>
                <a:spcAft>
                  <a:spcPts val="0"/>
                </a:spcAft>
                <a:buClrTx/>
                <a:buSzTx/>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or the Supreme Court</a:t>
              </a:r>
            </a:p>
            <a:p>
              <a:pPr marL="173038" marR="0" lvl="0" indent="-173038"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Acceptance of taxpayer that question of law pending is identical is a prerequisite</a:t>
              </a:r>
            </a:p>
          </p:txBody>
        </p:sp>
      </p:grpSp>
      <p:grpSp>
        <p:nvGrpSpPr>
          <p:cNvPr id="12" name="Group 11">
            <a:extLst>
              <a:ext uri="{FF2B5EF4-FFF2-40B4-BE49-F238E27FC236}">
                <a16:creationId xmlns:a16="http://schemas.microsoft.com/office/drawing/2014/main" id="{A80A81F8-E181-47CC-88D5-18A7079191A7}"/>
              </a:ext>
            </a:extLst>
          </p:cNvPr>
          <p:cNvGrpSpPr/>
          <p:nvPr/>
        </p:nvGrpSpPr>
        <p:grpSpPr>
          <a:xfrm>
            <a:off x="954855" y="4315648"/>
            <a:ext cx="10246544" cy="1647096"/>
            <a:chOff x="1212577" y="4554888"/>
            <a:chExt cx="9648883" cy="2137570"/>
          </a:xfrm>
        </p:grpSpPr>
        <p:sp>
          <p:nvSpPr>
            <p:cNvPr id="13" name="Rounded Rectangle 3">
              <a:extLst>
                <a:ext uri="{FF2B5EF4-FFF2-40B4-BE49-F238E27FC236}">
                  <a16:creationId xmlns:a16="http://schemas.microsoft.com/office/drawing/2014/main" id="{D8CF8831-7C6A-4008-9569-A7FA7D5CC6A2}"/>
                </a:ext>
              </a:extLst>
            </p:cNvPr>
            <p:cNvSpPr/>
            <p:nvPr/>
          </p:nvSpPr>
          <p:spPr>
            <a:xfrm>
              <a:off x="1212577" y="4564031"/>
              <a:ext cx="9326880" cy="2128427"/>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4" name="Round Same Side Corner Rectangle 37">
              <a:extLst>
                <a:ext uri="{FF2B5EF4-FFF2-40B4-BE49-F238E27FC236}">
                  <a16:creationId xmlns:a16="http://schemas.microsoft.com/office/drawing/2014/main" id="{E3DB9661-54BE-4E0C-8BAB-79D7838D736D}"/>
                </a:ext>
              </a:extLst>
            </p:cNvPr>
            <p:cNvSpPr/>
            <p:nvPr/>
          </p:nvSpPr>
          <p:spPr>
            <a:xfrm rot="16200000" flipH="1">
              <a:off x="9539991" y="5476232"/>
              <a:ext cx="2128428"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5" name="Rectangle 14">
              <a:extLst>
                <a:ext uri="{FF2B5EF4-FFF2-40B4-BE49-F238E27FC236}">
                  <a16:creationId xmlns:a16="http://schemas.microsoft.com/office/drawing/2014/main" id="{63380B0F-10B3-44A3-9340-E2E18F80F8F0}"/>
                </a:ext>
              </a:extLst>
            </p:cNvPr>
            <p:cNvSpPr/>
            <p:nvPr/>
          </p:nvSpPr>
          <p:spPr>
            <a:xfrm>
              <a:off x="1443140" y="4781277"/>
              <a:ext cx="9418320" cy="1634237"/>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Goodwill and block of assets</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Reduction of goodwill from block of assets to be treated as transfer for purpose of capital gains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Slump sale</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Definition of ‘slump sale’ amended to substitute the word ‘sales’ with ‘transfer’</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Both amendments are proposed to be effective from FY 2020−21</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Liability of directors of a private company</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Presently was restricted to only liquidation cases-  has now been extended to all cases </a:t>
              </a:r>
            </a:p>
          </p:txBody>
        </p:sp>
      </p:grpSp>
      <p:sp>
        <p:nvSpPr>
          <p:cNvPr id="16" name="Text Placeholder 4">
            <a:extLst>
              <a:ext uri="{FF2B5EF4-FFF2-40B4-BE49-F238E27FC236}">
                <a16:creationId xmlns:a16="http://schemas.microsoft.com/office/drawing/2014/main" id="{28BE1198-B4C3-46DB-A896-ACF2D678C3FF}"/>
              </a:ext>
            </a:extLst>
          </p:cNvPr>
          <p:cNvSpPr txBox="1">
            <a:spLocks/>
          </p:cNvSpPr>
          <p:nvPr/>
        </p:nvSpPr>
        <p:spPr>
          <a:xfrm>
            <a:off x="998399" y="3790154"/>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Clarificatory amendments</a:t>
            </a:r>
          </a:p>
        </p:txBody>
      </p:sp>
      <p:pic>
        <p:nvPicPr>
          <p:cNvPr id="17" name="Picture 16">
            <a:extLst>
              <a:ext uri="{FF2B5EF4-FFF2-40B4-BE49-F238E27FC236}">
                <a16:creationId xmlns:a16="http://schemas.microsoft.com/office/drawing/2014/main" id="{DFFEFC7B-6EC8-4B0B-9B0A-8B376BC42055}"/>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1538441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(7/8)</a:t>
            </a:r>
          </a:p>
        </p:txBody>
      </p:sp>
      <p:grpSp>
        <p:nvGrpSpPr>
          <p:cNvPr id="61" name="Group 60">
            <a:extLst>
              <a:ext uri="{FF2B5EF4-FFF2-40B4-BE49-F238E27FC236}">
                <a16:creationId xmlns:a16="http://schemas.microsoft.com/office/drawing/2014/main" id="{E83CE7B4-E83F-4D8D-8CCF-10C500089093}"/>
              </a:ext>
            </a:extLst>
          </p:cNvPr>
          <p:cNvGrpSpPr/>
          <p:nvPr/>
        </p:nvGrpSpPr>
        <p:grpSpPr>
          <a:xfrm>
            <a:off x="947058" y="1904996"/>
            <a:ext cx="10206445" cy="1273632"/>
            <a:chOff x="1205266" y="4423140"/>
            <a:chExt cx="9570452" cy="3330574"/>
          </a:xfrm>
        </p:grpSpPr>
        <p:sp>
          <p:nvSpPr>
            <p:cNvPr id="71" name="Rounded Rectangle 3">
              <a:extLst>
                <a:ext uri="{FF2B5EF4-FFF2-40B4-BE49-F238E27FC236}">
                  <a16:creationId xmlns:a16="http://schemas.microsoft.com/office/drawing/2014/main" id="{C7F3A586-5663-4565-8266-ACBA00255B3E}"/>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2" name="Round Same Side Corner Rectangle 37">
              <a:extLst>
                <a:ext uri="{FF2B5EF4-FFF2-40B4-BE49-F238E27FC236}">
                  <a16:creationId xmlns:a16="http://schemas.microsoft.com/office/drawing/2014/main" id="{A333D536-34C1-463C-9B7E-0FF46EF13DB1}"/>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4" name="Rectangle 73">
              <a:extLst>
                <a:ext uri="{FF2B5EF4-FFF2-40B4-BE49-F238E27FC236}">
                  <a16:creationId xmlns:a16="http://schemas.microsoft.com/office/drawing/2014/main" id="{C496476C-A485-47BB-8674-7F2998696254}"/>
                </a:ext>
              </a:extLst>
            </p:cNvPr>
            <p:cNvSpPr/>
            <p:nvPr/>
          </p:nvSpPr>
          <p:spPr>
            <a:xfrm>
              <a:off x="1357398" y="4443814"/>
              <a:ext cx="9418320" cy="3292978"/>
            </a:xfrm>
            <a:prstGeom prst="rect">
              <a:avLst/>
            </a:prstGeom>
          </p:spPr>
          <p:txBody>
            <a:bodyPr wrap="square" lIns="0" tIns="0" rIns="0" bIns="0" anchor="ctr">
              <a:spAutoFit/>
            </a:bodyPr>
            <a:lstStyle/>
            <a:p>
              <a:pPr marL="60325"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Business re-organization</a:t>
              </a:r>
            </a:p>
            <a:p>
              <a:pPr marL="228600"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Successor entity to be enabled to file modified return within six months from the end of the month of issuance of the order</a:t>
              </a:r>
            </a:p>
            <a:p>
              <a:pPr marL="228600"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Any proceedings made on predecessor during pendency of business re-organization to be deemed to be made on the successor</a:t>
              </a:r>
            </a:p>
            <a:p>
              <a:pPr marL="53975"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amendments are proposed to be effective from FY21−22</a:t>
              </a:r>
            </a:p>
          </p:txBody>
        </p:sp>
      </p:gr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Miscellaneous (1/2)</a:t>
            </a:r>
          </a:p>
        </p:txBody>
      </p:sp>
      <p:grpSp>
        <p:nvGrpSpPr>
          <p:cNvPr id="12" name="Group 11">
            <a:extLst>
              <a:ext uri="{FF2B5EF4-FFF2-40B4-BE49-F238E27FC236}">
                <a16:creationId xmlns:a16="http://schemas.microsoft.com/office/drawing/2014/main" id="{2B678F6B-FC3C-42C4-A673-71AA23F3081C}"/>
              </a:ext>
            </a:extLst>
          </p:cNvPr>
          <p:cNvGrpSpPr/>
          <p:nvPr/>
        </p:nvGrpSpPr>
        <p:grpSpPr>
          <a:xfrm>
            <a:off x="954855" y="4613403"/>
            <a:ext cx="10257245" cy="1058053"/>
            <a:chOff x="1205266" y="4423140"/>
            <a:chExt cx="9618087" cy="3330574"/>
          </a:xfrm>
        </p:grpSpPr>
        <p:sp>
          <p:nvSpPr>
            <p:cNvPr id="13" name="Rounded Rectangle 3">
              <a:extLst>
                <a:ext uri="{FF2B5EF4-FFF2-40B4-BE49-F238E27FC236}">
                  <a16:creationId xmlns:a16="http://schemas.microsoft.com/office/drawing/2014/main" id="{1C9BF928-3945-4CB6-A37C-29F76601291B}"/>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4" name="Round Same Side Corner Rectangle 37">
              <a:extLst>
                <a:ext uri="{FF2B5EF4-FFF2-40B4-BE49-F238E27FC236}">
                  <a16:creationId xmlns:a16="http://schemas.microsoft.com/office/drawing/2014/main" id="{1CF3FDF3-A773-452B-BC43-6AE17AF9CE45}"/>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5" name="Rectangle 14">
              <a:extLst>
                <a:ext uri="{FF2B5EF4-FFF2-40B4-BE49-F238E27FC236}">
                  <a16:creationId xmlns:a16="http://schemas.microsoft.com/office/drawing/2014/main" id="{A2F97A37-0D08-4471-A0BA-E6D7C2963804}"/>
                </a:ext>
              </a:extLst>
            </p:cNvPr>
            <p:cNvSpPr/>
            <p:nvPr/>
          </p:nvSpPr>
          <p:spPr>
            <a:xfrm>
              <a:off x="1405033" y="4616977"/>
              <a:ext cx="9418320" cy="2946655"/>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Extending the scope of anti-avoidance measures</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Proposal to extend the bonus and dividend stripping provisions to units of InvIT, REIT, and AIF with effect from FY22-23 </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Bonus stripping provision also extended to securities</a:t>
              </a:r>
            </a:p>
          </p:txBody>
        </p:sp>
      </p:grpSp>
      <p:grpSp>
        <p:nvGrpSpPr>
          <p:cNvPr id="16" name="Group 15">
            <a:extLst>
              <a:ext uri="{FF2B5EF4-FFF2-40B4-BE49-F238E27FC236}">
                <a16:creationId xmlns:a16="http://schemas.microsoft.com/office/drawing/2014/main" id="{CC1435A5-F681-43AE-B6A9-F07B4E6649F3}"/>
              </a:ext>
            </a:extLst>
          </p:cNvPr>
          <p:cNvGrpSpPr/>
          <p:nvPr/>
        </p:nvGrpSpPr>
        <p:grpSpPr>
          <a:xfrm>
            <a:off x="954855" y="3425375"/>
            <a:ext cx="10247085" cy="941282"/>
            <a:chOff x="1205266" y="4423140"/>
            <a:chExt cx="9608560" cy="3330574"/>
          </a:xfrm>
        </p:grpSpPr>
        <p:sp>
          <p:nvSpPr>
            <p:cNvPr id="17" name="Rounded Rectangle 3">
              <a:extLst>
                <a:ext uri="{FF2B5EF4-FFF2-40B4-BE49-F238E27FC236}">
                  <a16:creationId xmlns:a16="http://schemas.microsoft.com/office/drawing/2014/main" id="{624ABD76-CB34-4F32-9D92-4F9CC5E81660}"/>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8" name="Round Same Side Corner Rectangle 37">
              <a:extLst>
                <a:ext uri="{FF2B5EF4-FFF2-40B4-BE49-F238E27FC236}">
                  <a16:creationId xmlns:a16="http://schemas.microsoft.com/office/drawing/2014/main" id="{7EEBD8BA-FE24-444A-ACDD-E8FEDADB5971}"/>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9" name="Rectangle 18">
              <a:extLst>
                <a:ext uri="{FF2B5EF4-FFF2-40B4-BE49-F238E27FC236}">
                  <a16:creationId xmlns:a16="http://schemas.microsoft.com/office/drawing/2014/main" id="{CC8210E8-64C1-4AA7-88D1-43C36AB917F9}"/>
                </a:ext>
              </a:extLst>
            </p:cNvPr>
            <p:cNvSpPr/>
            <p:nvPr/>
          </p:nvSpPr>
          <p:spPr>
            <a:xfrm>
              <a:off x="1395506" y="4434204"/>
              <a:ext cx="9418320" cy="3312203"/>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Extending the sunset clause for new manufacturing companies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Period of commencement of manufacturing or production by eligible new manufacturing domestic companies extended by a year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to 31 March 2024</a:t>
              </a:r>
            </a:p>
          </p:txBody>
        </p:sp>
      </p:grpSp>
      <p:pic>
        <p:nvPicPr>
          <p:cNvPr id="20" name="Picture 19">
            <a:extLst>
              <a:ext uri="{FF2B5EF4-FFF2-40B4-BE49-F238E27FC236}">
                <a16:creationId xmlns:a16="http://schemas.microsoft.com/office/drawing/2014/main" id="{DF35AD23-2C59-4653-AF18-2362567E6719}"/>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3688795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7416258" cy="533400"/>
          </a:xfrm>
        </p:spPr>
        <p:txBody>
          <a:bodyPr/>
          <a:lstStyle/>
          <a:p>
            <a:r>
              <a:rPr lang="en-US" sz="3600" b="1" dirty="0">
                <a:latin typeface="Calibri" panose="020F0502020204030204" pitchFamily="34" charset="0"/>
                <a:cs typeface="Calibri" panose="020F0502020204030204" pitchFamily="34" charset="0"/>
              </a:rPr>
              <a:t>Other key direct </a:t>
            </a:r>
            <a:r>
              <a:rPr lang="en-US" sz="3600" b="1" dirty="0">
                <a:solidFill>
                  <a:srgbClr val="00338D"/>
                </a:solidFill>
                <a:latin typeface="Calibri" panose="020F0502020204030204" pitchFamily="34" charset="0"/>
                <a:cs typeface="Calibri" panose="020F0502020204030204" pitchFamily="34" charset="0"/>
              </a:rPr>
              <a:t>tax proposals (8/8)</a:t>
            </a:r>
          </a:p>
        </p:txBody>
      </p:sp>
      <p:grpSp>
        <p:nvGrpSpPr>
          <p:cNvPr id="61" name="Group 60">
            <a:extLst>
              <a:ext uri="{FF2B5EF4-FFF2-40B4-BE49-F238E27FC236}">
                <a16:creationId xmlns:a16="http://schemas.microsoft.com/office/drawing/2014/main" id="{E83CE7B4-E83F-4D8D-8CCF-10C500089093}"/>
              </a:ext>
            </a:extLst>
          </p:cNvPr>
          <p:cNvGrpSpPr/>
          <p:nvPr/>
        </p:nvGrpSpPr>
        <p:grpSpPr>
          <a:xfrm>
            <a:off x="947058" y="1818021"/>
            <a:ext cx="10216605" cy="2109658"/>
            <a:chOff x="1205266" y="4423140"/>
            <a:chExt cx="9579979" cy="3330574"/>
          </a:xfrm>
        </p:grpSpPr>
        <p:sp>
          <p:nvSpPr>
            <p:cNvPr id="71" name="Rounded Rectangle 3">
              <a:extLst>
                <a:ext uri="{FF2B5EF4-FFF2-40B4-BE49-F238E27FC236}">
                  <a16:creationId xmlns:a16="http://schemas.microsoft.com/office/drawing/2014/main" id="{C7F3A586-5663-4565-8266-ACBA00255B3E}"/>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2" name="Round Same Side Corner Rectangle 37">
              <a:extLst>
                <a:ext uri="{FF2B5EF4-FFF2-40B4-BE49-F238E27FC236}">
                  <a16:creationId xmlns:a16="http://schemas.microsoft.com/office/drawing/2014/main" id="{A333D536-34C1-463C-9B7E-0FF46EF13DB1}"/>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74" name="Rectangle 73">
              <a:extLst>
                <a:ext uri="{FF2B5EF4-FFF2-40B4-BE49-F238E27FC236}">
                  <a16:creationId xmlns:a16="http://schemas.microsoft.com/office/drawing/2014/main" id="{C496476C-A485-47BB-8674-7F2998696254}"/>
                </a:ext>
              </a:extLst>
            </p:cNvPr>
            <p:cNvSpPr/>
            <p:nvPr/>
          </p:nvSpPr>
          <p:spPr>
            <a:xfrm>
              <a:off x="1366925" y="4586106"/>
              <a:ext cx="9418320" cy="3008400"/>
            </a:xfrm>
            <a:prstGeom prst="rect">
              <a:avLst/>
            </a:prstGeom>
          </p:spPr>
          <p:txBody>
            <a:bodyPr wrap="square" lIns="0" tIns="0" rIns="0" bIns="0" anchor="ctr">
              <a:spAutoFit/>
            </a:bodyPr>
            <a:lstStyle/>
            <a:p>
              <a:pPr marL="60325"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Reporting requirement from producers of cinematographic films expanded to persons engaged in specified activities</a:t>
              </a:r>
            </a:p>
            <a:p>
              <a:pPr marL="228600"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Currently, producers of cinematographic films are required to furnish Form 52A for reporting payments over INR 50,000.</a:t>
              </a:r>
            </a:p>
            <a:p>
              <a:pPr marL="228600"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It has been proposed to expand the reporting requirement under Form 52A to persons engaged in specified activities.</a:t>
              </a:r>
            </a:p>
            <a:p>
              <a:pPr marL="228600" marR="0" lvl="0" indent="-174625"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“Specified activities” include event management, documentary production, production of programmes for broadcast over </a:t>
              </a:r>
            </a:p>
            <a:p>
              <a:pPr marL="53975"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television, over the top platforms, or similar platforms, sports event management, other performing arts, or any other activity as </a:t>
              </a:r>
            </a:p>
            <a:p>
              <a:pPr marL="53975"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central government may specify.</a:t>
              </a:r>
            </a:p>
          </p:txBody>
        </p:sp>
      </p:grpSp>
      <p:sp>
        <p:nvSpPr>
          <p:cNvPr id="28" name="Text Placeholder 4">
            <a:extLst>
              <a:ext uri="{FF2B5EF4-FFF2-40B4-BE49-F238E27FC236}">
                <a16:creationId xmlns:a16="http://schemas.microsoft.com/office/drawing/2014/main" id="{3091575E-795E-4308-A3EF-F5231D6B24CF}"/>
              </a:ext>
            </a:extLst>
          </p:cNvPr>
          <p:cNvSpPr txBox="1">
            <a:spLocks/>
          </p:cNvSpPr>
          <p:nvPr/>
        </p:nvSpPr>
        <p:spPr>
          <a:xfrm>
            <a:off x="954855" y="1088505"/>
            <a:ext cx="8371762" cy="364400"/>
          </a:xfrm>
          <a:prstGeom prst="rect">
            <a:avLst/>
          </a:prstGeom>
        </p:spPr>
        <p:txBody>
          <a:bodyPr/>
          <a:lstStyle>
            <a:lvl1pPr marL="0" indent="0" algn="l" defTabSz="914377"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377"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7993"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1989"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19982"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397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1971" indent="-287993"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5968" indent="-143996" algn="l" defTabSz="914377"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600"/>
              </a:spcAft>
              <a:buClrTx/>
              <a:buSzTx/>
              <a:buFontTx/>
              <a:buNone/>
              <a:tabLst/>
              <a:defRPr/>
            </a:pPr>
            <a:r>
              <a:rPr kumimoji="0" lang="en-US" sz="2000" b="0" i="0" u="sng" strike="noStrike" kern="1200" cap="none" spc="0" normalizeH="0" baseline="0" noProof="0" dirty="0">
                <a:ln>
                  <a:noFill/>
                </a:ln>
                <a:solidFill>
                  <a:srgbClr val="00338D"/>
                </a:solidFill>
                <a:effectLst/>
                <a:uLnTx/>
                <a:uFillTx/>
                <a:latin typeface="Arial"/>
                <a:ea typeface="+mn-ea"/>
                <a:cs typeface="+mn-cs"/>
              </a:rPr>
              <a:t>Miscellaneous (2/2)</a:t>
            </a:r>
          </a:p>
        </p:txBody>
      </p:sp>
      <p:grpSp>
        <p:nvGrpSpPr>
          <p:cNvPr id="16" name="Group 15">
            <a:extLst>
              <a:ext uri="{FF2B5EF4-FFF2-40B4-BE49-F238E27FC236}">
                <a16:creationId xmlns:a16="http://schemas.microsoft.com/office/drawing/2014/main" id="{701C4DE4-370B-4F87-B21E-3FBFDC1B1527}"/>
              </a:ext>
            </a:extLst>
          </p:cNvPr>
          <p:cNvGrpSpPr/>
          <p:nvPr/>
        </p:nvGrpSpPr>
        <p:grpSpPr>
          <a:xfrm>
            <a:off x="947058" y="4187419"/>
            <a:ext cx="10257245" cy="691821"/>
            <a:chOff x="1205266" y="4423140"/>
            <a:chExt cx="9618087" cy="3330574"/>
          </a:xfrm>
        </p:grpSpPr>
        <p:sp>
          <p:nvSpPr>
            <p:cNvPr id="17" name="Rounded Rectangle 3">
              <a:extLst>
                <a:ext uri="{FF2B5EF4-FFF2-40B4-BE49-F238E27FC236}">
                  <a16:creationId xmlns:a16="http://schemas.microsoft.com/office/drawing/2014/main" id="{1D0C21FF-ED39-4F53-B785-DFFFE9E92252}"/>
                </a:ext>
              </a:extLst>
            </p:cNvPr>
            <p:cNvSpPr/>
            <p:nvPr/>
          </p:nvSpPr>
          <p:spPr>
            <a:xfrm>
              <a:off x="1205266" y="4423140"/>
              <a:ext cx="9334192" cy="3330573"/>
            </a:xfrm>
            <a:prstGeom prst="roundRect">
              <a:avLst/>
            </a:prstGeom>
            <a:solidFill>
              <a:schemeClr val="bg1"/>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8" name="Round Same Side Corner Rectangle 37">
              <a:extLst>
                <a:ext uri="{FF2B5EF4-FFF2-40B4-BE49-F238E27FC236}">
                  <a16:creationId xmlns:a16="http://schemas.microsoft.com/office/drawing/2014/main" id="{6CD99FBA-9CEC-426F-A3D9-6F845F7FAB8C}"/>
                </a:ext>
              </a:extLst>
            </p:cNvPr>
            <p:cNvSpPr/>
            <p:nvPr/>
          </p:nvSpPr>
          <p:spPr>
            <a:xfrm rot="16200000" flipH="1">
              <a:off x="9004792" y="6011431"/>
              <a:ext cx="3198827" cy="285739"/>
            </a:xfrm>
            <a:prstGeom prst="round2SameRect">
              <a:avLst>
                <a:gd name="adj1" fmla="val 0"/>
                <a:gd name="adj2" fmla="val 50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0000"/>
                </a:solidFill>
                <a:effectLst/>
                <a:uLnTx/>
                <a:uFillTx/>
                <a:latin typeface="Univers for KPMG" panose="020B0603020202020204" pitchFamily="34" charset="0"/>
                <a:ea typeface="+mn-ea"/>
                <a:cs typeface="+mn-cs"/>
              </a:endParaRPr>
            </a:p>
          </p:txBody>
        </p:sp>
        <p:sp>
          <p:nvSpPr>
            <p:cNvPr id="19" name="Rectangle 18">
              <a:extLst>
                <a:ext uri="{FF2B5EF4-FFF2-40B4-BE49-F238E27FC236}">
                  <a16:creationId xmlns:a16="http://schemas.microsoft.com/office/drawing/2014/main" id="{E207160F-508F-4CDE-8D58-BF7DCDEC6EF0}"/>
                </a:ext>
              </a:extLst>
            </p:cNvPr>
            <p:cNvSpPr/>
            <p:nvPr/>
          </p:nvSpPr>
          <p:spPr>
            <a:xfrm>
              <a:off x="1405033" y="4614924"/>
              <a:ext cx="9418320" cy="2950752"/>
            </a:xfrm>
            <a:prstGeom prst="rect">
              <a:avLst/>
            </a:prstGeom>
          </p:spPr>
          <p:txBody>
            <a:bodyPr wrap="square" lIns="0" tIns="0" rIns="0" bIns="0"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Withdrawal of concessional tax rate on dividend from specified foreign companies</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 With effect from FY 22-23, concessional tax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rate of 15 percent on dividend received by Indian companies from specified foreign companies has been withdrawn</a:t>
              </a:r>
            </a:p>
          </p:txBody>
        </p:sp>
      </p:grpSp>
      <p:pic>
        <p:nvPicPr>
          <p:cNvPr id="12" name="Picture 11">
            <a:extLst>
              <a:ext uri="{FF2B5EF4-FFF2-40B4-BE49-F238E27FC236}">
                <a16:creationId xmlns:a16="http://schemas.microsoft.com/office/drawing/2014/main" id="{57A5DD1E-0E23-47FA-BC63-C4A9881F1802}"/>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1217233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8399" y="600616"/>
            <a:ext cx="4164443" cy="533400"/>
          </a:xfrm>
        </p:spPr>
        <p:txBody>
          <a:bodyPr>
            <a:normAutofit/>
          </a:bodyPr>
          <a:lstStyle/>
          <a:p>
            <a:r>
              <a:rPr lang="en-US" sz="3600" b="1" spc="10" dirty="0">
                <a:solidFill>
                  <a:srgbClr val="00338D"/>
                </a:solidFill>
                <a:latin typeface="Calibri" panose="020F0502020204030204" pitchFamily="34" charset="0"/>
                <a:cs typeface="Calibri" panose="020F0502020204030204" pitchFamily="34" charset="0"/>
              </a:rPr>
              <a:t>Personal taxation</a:t>
            </a:r>
            <a:endParaRPr lang="en-US" sz="3600" b="1" dirty="0">
              <a:latin typeface="Calibri" panose="020F0502020204030204" pitchFamily="34" charset="0"/>
              <a:cs typeface="Calibri" panose="020F0502020204030204" pitchFamily="34" charset="0"/>
            </a:endParaRPr>
          </a:p>
        </p:txBody>
      </p:sp>
      <p:sp>
        <p:nvSpPr>
          <p:cNvPr id="28" name="Round Same Side Corner Rectangle 133">
            <a:extLst>
              <a:ext uri="{FF2B5EF4-FFF2-40B4-BE49-F238E27FC236}">
                <a16:creationId xmlns:a16="http://schemas.microsoft.com/office/drawing/2014/main" id="{8AE4F1EA-F209-4BF9-AA0D-33AC2A4125AF}"/>
              </a:ext>
            </a:extLst>
          </p:cNvPr>
          <p:cNvSpPr/>
          <p:nvPr/>
        </p:nvSpPr>
        <p:spPr>
          <a:xfrm rot="5400000">
            <a:off x="4076684" y="-1633199"/>
            <a:ext cx="3875999" cy="10058400"/>
          </a:xfrm>
          <a:prstGeom prst="snip1Rect">
            <a:avLst/>
          </a:prstGeom>
          <a:noFill/>
          <a:ln w="28575">
            <a:solidFill>
              <a:srgbClr val="470A68"/>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0" name="Rectangle 29">
            <a:extLst>
              <a:ext uri="{FF2B5EF4-FFF2-40B4-BE49-F238E27FC236}">
                <a16:creationId xmlns:a16="http://schemas.microsoft.com/office/drawing/2014/main" id="{11B5EF13-66DC-4AD8-A7DA-520052929856}"/>
              </a:ext>
            </a:extLst>
          </p:cNvPr>
          <p:cNvSpPr/>
          <p:nvPr/>
        </p:nvSpPr>
        <p:spPr>
          <a:xfrm>
            <a:off x="998400" y="1842099"/>
            <a:ext cx="10058400" cy="3736344"/>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The tax rates for individuals remain unchanged except, surcharge on all Long term Capital Gain (LTCG) to be capped at 15 percent.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Exemption of COVID-19-related medical expenditure and ex-gratia:-</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803275" marR="0" lvl="1" indent="-346075"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Any sum of money received by an individual, from any person (including the employer) towards COVID-19 medical treatment for self and/or family subject to certain conditions (as may be notified)</a:t>
            </a:r>
          </a:p>
          <a:p>
            <a:pPr marL="803275" marR="0" lvl="1" indent="-346075"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Any sum of money received by a member of the family of the deceased employee from the employer (without any limit) on account of COVID-19-related illness within 12 months from the date of death, subject to certain conditions (as may be notified)</a:t>
            </a:r>
          </a:p>
          <a:p>
            <a:pPr marL="803275" marR="0" lvl="1" indent="-346075"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Any sum of money received by a member of the family of the deceased individual from other persons up to INR 1 million on account of COVID-19-related illness within 12 months from the date of death, subject to certain conditions (as may be notified)</a:t>
            </a: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(Amendment is proposed to be effective retrospectively from FY19-20)</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284163" marR="0" lvl="1" indent="-2841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Provision of filing updated income tax return (as discussed previously) is applicable to individuals also</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338D"/>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338D"/>
              </a:solidFill>
              <a:effectLst/>
              <a:uLnTx/>
              <a:uFillTx/>
              <a:latin typeface="Calibri" panose="020F0502020204030204" pitchFamily="34" charset="0"/>
              <a:ea typeface="+mn-ea"/>
              <a:cs typeface="Calibri" panose="020F0502020204030204" pitchFamily="34" charset="0"/>
            </a:endParaRPr>
          </a:p>
        </p:txBody>
      </p:sp>
      <p:sp>
        <p:nvSpPr>
          <p:cNvPr id="114" name="Rounded Rectangle 18">
            <a:extLst>
              <a:ext uri="{FF2B5EF4-FFF2-40B4-BE49-F238E27FC236}">
                <a16:creationId xmlns:a16="http://schemas.microsoft.com/office/drawing/2014/main" id="{5F9EE93E-C320-4F0C-B4F8-44DA457665DA}"/>
              </a:ext>
            </a:extLst>
          </p:cNvPr>
          <p:cNvSpPr/>
          <p:nvPr/>
        </p:nvSpPr>
        <p:spPr>
          <a:xfrm>
            <a:off x="983818" y="1229063"/>
            <a:ext cx="5394960" cy="411480"/>
          </a:xfrm>
          <a:prstGeom prst="roundRect">
            <a:avLst/>
          </a:prstGeom>
          <a:solidFill>
            <a:srgbClr val="470A68"/>
          </a:solidFill>
          <a:ln w="19050">
            <a:solidFill>
              <a:srgbClr val="470A68"/>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91440" tIns="91440" bIns="91440" anchor="b" anchorCtr="0"/>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Proposed amendment</a:t>
            </a:r>
          </a:p>
        </p:txBody>
      </p:sp>
      <p:pic>
        <p:nvPicPr>
          <p:cNvPr id="6" name="Picture 5">
            <a:extLst>
              <a:ext uri="{FF2B5EF4-FFF2-40B4-BE49-F238E27FC236}">
                <a16:creationId xmlns:a16="http://schemas.microsoft.com/office/drawing/2014/main" id="{E47C30D7-762F-4BFA-B0AA-C77DB4931D13}"/>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952113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itle 12">
            <a:extLst>
              <a:ext uri="{FF2B5EF4-FFF2-40B4-BE49-F238E27FC236}">
                <a16:creationId xmlns:a16="http://schemas.microsoft.com/office/drawing/2014/main" id="{955F4A9F-17FF-4812-905A-0E59CFDA8BF1}"/>
              </a:ext>
            </a:extLst>
          </p:cNvPr>
          <p:cNvSpPr txBox="1">
            <a:spLocks/>
          </p:cNvSpPr>
          <p:nvPr/>
        </p:nvSpPr>
        <p:spPr>
          <a:xfrm>
            <a:off x="3374179" y="2757254"/>
            <a:ext cx="6031078" cy="872211"/>
          </a:xfrm>
          <a:prstGeom prst="rect">
            <a:avLst/>
          </a:prstGeom>
        </p:spPr>
        <p:txBody>
          <a:bodyPr vert="horz" lIns="0" tIns="0" rIns="0" bIns="0" rtlCol="0" anchor="t" anchorCtr="0">
            <a:noAutofit/>
          </a:bodyPr>
          <a:lstStyle>
            <a:lvl1pPr algn="l" defTabSz="914377" rtl="0" eaLnBrk="1" latinLnBrk="0" hangingPunct="1">
              <a:lnSpc>
                <a:spcPct val="70000"/>
              </a:lnSpc>
              <a:spcBef>
                <a:spcPct val="0"/>
              </a:spcBef>
              <a:buNone/>
              <a:defRPr sz="5400" kern="1200">
                <a:solidFill>
                  <a:schemeClr val="tx2"/>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libri" panose="020F0502020204030204" pitchFamily="34" charset="0"/>
                <a:ea typeface="+mj-ea"/>
                <a:cs typeface="Calibri" panose="020F0502020204030204" pitchFamily="34" charset="0"/>
              </a:rPr>
              <a:t>Key indirect tax proposals</a:t>
            </a:r>
          </a:p>
        </p:txBody>
      </p:sp>
      <p:pic>
        <p:nvPicPr>
          <p:cNvPr id="3" name="Picture 2">
            <a:extLst>
              <a:ext uri="{FF2B5EF4-FFF2-40B4-BE49-F238E27FC236}">
                <a16:creationId xmlns:a16="http://schemas.microsoft.com/office/drawing/2014/main" id="{2524C1B2-F156-43C2-A9A5-A2F277500086}"/>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2084825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2">
            <a:extLst>
              <a:ext uri="{FF2B5EF4-FFF2-40B4-BE49-F238E27FC236}">
                <a16:creationId xmlns:a16="http://schemas.microsoft.com/office/drawing/2014/main" id="{99F992C3-C3EE-4485-9ADC-3C19A840FB84}"/>
              </a:ext>
            </a:extLst>
          </p:cNvPr>
          <p:cNvSpPr>
            <a:spLocks noGrp="1"/>
          </p:cNvSpPr>
          <p:nvPr>
            <p:ph type="title"/>
          </p:nvPr>
        </p:nvSpPr>
        <p:spPr>
          <a:xfrm>
            <a:off x="998400" y="558412"/>
            <a:ext cx="4291052" cy="533400"/>
          </a:xfrm>
        </p:spPr>
        <p:txBody>
          <a:bodyPr/>
          <a:lstStyle/>
          <a:p>
            <a:r>
              <a:rPr lang="en-US" sz="3600" b="1" dirty="0">
                <a:latin typeface="Calibri" panose="020F0502020204030204" pitchFamily="34" charset="0"/>
                <a:cs typeface="Calibri" panose="020F0502020204030204" pitchFamily="34" charset="0"/>
              </a:rPr>
              <a:t>Key proposals – GST </a:t>
            </a:r>
          </a:p>
        </p:txBody>
      </p:sp>
      <p:grpSp>
        <p:nvGrpSpPr>
          <p:cNvPr id="21" name="Group 20">
            <a:extLst>
              <a:ext uri="{FF2B5EF4-FFF2-40B4-BE49-F238E27FC236}">
                <a16:creationId xmlns:a16="http://schemas.microsoft.com/office/drawing/2014/main" id="{03CDBF10-6FB5-4810-AA7D-5782A9D9E646}"/>
              </a:ext>
            </a:extLst>
          </p:cNvPr>
          <p:cNvGrpSpPr/>
          <p:nvPr/>
        </p:nvGrpSpPr>
        <p:grpSpPr>
          <a:xfrm>
            <a:off x="979602" y="1241383"/>
            <a:ext cx="10177472" cy="636704"/>
            <a:chOff x="656800" y="1199179"/>
            <a:chExt cx="10024424" cy="566928"/>
          </a:xfrm>
        </p:grpSpPr>
        <p:sp>
          <p:nvSpPr>
            <p:cNvPr id="44" name="Rounded Rectangle 10">
              <a:extLst>
                <a:ext uri="{FF2B5EF4-FFF2-40B4-BE49-F238E27FC236}">
                  <a16:creationId xmlns:a16="http://schemas.microsoft.com/office/drawing/2014/main" id="{CBB454F6-C14A-42AF-9F94-32B5313215BC}"/>
                </a:ext>
              </a:extLst>
            </p:cNvPr>
            <p:cNvSpPr/>
            <p:nvPr/>
          </p:nvSpPr>
          <p:spPr>
            <a:xfrm>
              <a:off x="1212577" y="1208323"/>
              <a:ext cx="9326880" cy="548640"/>
            </a:xfrm>
            <a:prstGeom prst="roundRect">
              <a:avLst/>
            </a:prstGeom>
            <a:solidFill>
              <a:schemeClr val="bg1"/>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338138" marR="0" lvl="0" indent="-16986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112712"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Input tax credit can be availed only once the supplier has deposited its GST liability</a:t>
              </a:r>
            </a:p>
            <a:p>
              <a:pPr marL="168275" marR="0" lvl="0" indent="0" algn="l"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p:txBody>
        </p:sp>
        <p:sp>
          <p:nvSpPr>
            <p:cNvPr id="45" name="Round Same Side Corner Rectangle 33">
              <a:extLst>
                <a:ext uri="{FF2B5EF4-FFF2-40B4-BE49-F238E27FC236}">
                  <a16:creationId xmlns:a16="http://schemas.microsoft.com/office/drawing/2014/main" id="{D5BF3798-EDD7-4E5B-A938-9A42314F1EBD}"/>
                </a:ext>
              </a:extLst>
            </p:cNvPr>
            <p:cNvSpPr/>
            <p:nvPr/>
          </p:nvSpPr>
          <p:spPr>
            <a:xfrm rot="16200000" flipH="1">
              <a:off x="10260600" y="1345483"/>
              <a:ext cx="566928" cy="274320"/>
            </a:xfrm>
            <a:prstGeom prst="round2SameRect">
              <a:avLst>
                <a:gd name="adj1" fmla="val 0"/>
                <a:gd name="adj2" fmla="val 50000"/>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46" name="Rounded Rectangle 11">
              <a:extLst>
                <a:ext uri="{FF2B5EF4-FFF2-40B4-BE49-F238E27FC236}">
                  <a16:creationId xmlns:a16="http://schemas.microsoft.com/office/drawing/2014/main" id="{B7839971-21E9-43B7-9DC4-9F20C810A79A}"/>
                </a:ext>
              </a:extLst>
            </p:cNvPr>
            <p:cNvSpPr/>
            <p:nvPr/>
          </p:nvSpPr>
          <p:spPr>
            <a:xfrm>
              <a:off x="656800" y="1199179"/>
              <a:ext cx="680822" cy="566928"/>
            </a:xfrm>
            <a:prstGeom prst="round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1</a:t>
              </a:r>
            </a:p>
          </p:txBody>
        </p:sp>
      </p:grpSp>
      <p:grpSp>
        <p:nvGrpSpPr>
          <p:cNvPr id="22" name="Group 21">
            <a:extLst>
              <a:ext uri="{FF2B5EF4-FFF2-40B4-BE49-F238E27FC236}">
                <a16:creationId xmlns:a16="http://schemas.microsoft.com/office/drawing/2014/main" id="{C162BC86-E014-4E01-BC79-267AE9C23728}"/>
              </a:ext>
            </a:extLst>
          </p:cNvPr>
          <p:cNvGrpSpPr/>
          <p:nvPr/>
        </p:nvGrpSpPr>
        <p:grpSpPr>
          <a:xfrm>
            <a:off x="979602" y="2044637"/>
            <a:ext cx="10195200" cy="636705"/>
            <a:chOff x="656800" y="1926129"/>
            <a:chExt cx="10041885" cy="566929"/>
          </a:xfrm>
        </p:grpSpPr>
        <p:sp>
          <p:nvSpPr>
            <p:cNvPr id="41" name="Rounded Rectangle 9">
              <a:extLst>
                <a:ext uri="{FF2B5EF4-FFF2-40B4-BE49-F238E27FC236}">
                  <a16:creationId xmlns:a16="http://schemas.microsoft.com/office/drawing/2014/main" id="{FAB304C1-C9A1-4CF4-AEB4-0F6C9C215952}"/>
                </a:ext>
              </a:extLst>
            </p:cNvPr>
            <p:cNvSpPr/>
            <p:nvPr/>
          </p:nvSpPr>
          <p:spPr>
            <a:xfrm>
              <a:off x="1212577" y="1935273"/>
              <a:ext cx="9326880" cy="548640"/>
            </a:xfrm>
            <a:prstGeom prst="roundRect">
              <a:avLst/>
            </a:prstGeom>
            <a:solidFill>
              <a:schemeClr val="bg1"/>
            </a:solidFill>
            <a:ln>
              <a:solidFill>
                <a:srgbClr val="005EB8"/>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112712"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Transfer of Balance in Cash Ledger (CGST and IGST) </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permitted between distinct persons</a:t>
              </a:r>
            </a:p>
          </p:txBody>
        </p:sp>
        <p:sp>
          <p:nvSpPr>
            <p:cNvPr id="42" name="Round Same Side Corner Rectangle 34">
              <a:extLst>
                <a:ext uri="{FF2B5EF4-FFF2-40B4-BE49-F238E27FC236}">
                  <a16:creationId xmlns:a16="http://schemas.microsoft.com/office/drawing/2014/main" id="{6CC091F1-1109-4C18-B520-80A5CF3CD414}"/>
                </a:ext>
              </a:extLst>
            </p:cNvPr>
            <p:cNvSpPr/>
            <p:nvPr/>
          </p:nvSpPr>
          <p:spPr>
            <a:xfrm rot="16200000" flipH="1">
              <a:off x="10269331" y="2063703"/>
              <a:ext cx="566928" cy="291781"/>
            </a:xfrm>
            <a:prstGeom prst="round2SameRect">
              <a:avLst>
                <a:gd name="adj1" fmla="val 0"/>
                <a:gd name="adj2" fmla="val 50000"/>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43" name="Rounded Rectangle 12">
              <a:extLst>
                <a:ext uri="{FF2B5EF4-FFF2-40B4-BE49-F238E27FC236}">
                  <a16:creationId xmlns:a16="http://schemas.microsoft.com/office/drawing/2014/main" id="{5B53F4F7-64DF-4AFA-B2E3-73054FFF28FA}"/>
                </a:ext>
              </a:extLst>
            </p:cNvPr>
            <p:cNvSpPr/>
            <p:nvPr/>
          </p:nvSpPr>
          <p:spPr>
            <a:xfrm>
              <a:off x="656800" y="1926129"/>
              <a:ext cx="680822" cy="566928"/>
            </a:xfrm>
            <a:prstGeom prst="round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2</a:t>
              </a:r>
            </a:p>
          </p:txBody>
        </p:sp>
      </p:grpSp>
      <p:grpSp>
        <p:nvGrpSpPr>
          <p:cNvPr id="23" name="Group 22">
            <a:extLst>
              <a:ext uri="{FF2B5EF4-FFF2-40B4-BE49-F238E27FC236}">
                <a16:creationId xmlns:a16="http://schemas.microsoft.com/office/drawing/2014/main" id="{DDF772E8-B7D2-42C8-8438-1256F0BABD78}"/>
              </a:ext>
            </a:extLst>
          </p:cNvPr>
          <p:cNvGrpSpPr/>
          <p:nvPr/>
        </p:nvGrpSpPr>
        <p:grpSpPr>
          <a:xfrm>
            <a:off x="979602" y="2847892"/>
            <a:ext cx="10195200" cy="636705"/>
            <a:chOff x="656800" y="2653080"/>
            <a:chExt cx="10041885" cy="566929"/>
          </a:xfrm>
        </p:grpSpPr>
        <p:sp>
          <p:nvSpPr>
            <p:cNvPr id="38" name="Rounded Rectangle 7">
              <a:extLst>
                <a:ext uri="{FF2B5EF4-FFF2-40B4-BE49-F238E27FC236}">
                  <a16:creationId xmlns:a16="http://schemas.microsoft.com/office/drawing/2014/main" id="{647ABA76-2E2A-4619-B9A3-2CCABAD8D055}"/>
                </a:ext>
              </a:extLst>
            </p:cNvPr>
            <p:cNvSpPr/>
            <p:nvPr/>
          </p:nvSpPr>
          <p:spPr>
            <a:xfrm>
              <a:off x="1212577" y="2662224"/>
              <a:ext cx="9326880" cy="548640"/>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112712"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Levy of interest to trigger only at wrong availment ‘and' utilization of credit. Rate revised to 18% </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(w.e.f. 01 July 2017) </a:t>
              </a:r>
              <a:endPar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p:txBody>
        </p:sp>
        <p:sp>
          <p:nvSpPr>
            <p:cNvPr id="39" name="Round Same Side Corner Rectangle 35">
              <a:extLst>
                <a:ext uri="{FF2B5EF4-FFF2-40B4-BE49-F238E27FC236}">
                  <a16:creationId xmlns:a16="http://schemas.microsoft.com/office/drawing/2014/main" id="{C254D62B-4336-4197-AB33-4EA2F70B8144}"/>
                </a:ext>
              </a:extLst>
            </p:cNvPr>
            <p:cNvSpPr/>
            <p:nvPr/>
          </p:nvSpPr>
          <p:spPr>
            <a:xfrm rot="16200000" flipH="1">
              <a:off x="10269331" y="2790654"/>
              <a:ext cx="566928" cy="291781"/>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40" name="Rounded Rectangle 13">
              <a:extLst>
                <a:ext uri="{FF2B5EF4-FFF2-40B4-BE49-F238E27FC236}">
                  <a16:creationId xmlns:a16="http://schemas.microsoft.com/office/drawing/2014/main" id="{171F8AA6-F98D-4174-945A-2DAFA0595D90}"/>
                </a:ext>
              </a:extLst>
            </p:cNvPr>
            <p:cNvSpPr/>
            <p:nvPr/>
          </p:nvSpPr>
          <p:spPr>
            <a:xfrm>
              <a:off x="656800" y="2653080"/>
              <a:ext cx="680822" cy="5669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3</a:t>
              </a:r>
            </a:p>
          </p:txBody>
        </p:sp>
      </p:grpSp>
      <p:grpSp>
        <p:nvGrpSpPr>
          <p:cNvPr id="24" name="Group 23">
            <a:extLst>
              <a:ext uri="{FF2B5EF4-FFF2-40B4-BE49-F238E27FC236}">
                <a16:creationId xmlns:a16="http://schemas.microsoft.com/office/drawing/2014/main" id="{5AF05636-3A4D-4B5E-87D9-EFF092932373}"/>
              </a:ext>
            </a:extLst>
          </p:cNvPr>
          <p:cNvGrpSpPr/>
          <p:nvPr/>
        </p:nvGrpSpPr>
        <p:grpSpPr>
          <a:xfrm>
            <a:off x="979602" y="3580808"/>
            <a:ext cx="10195200" cy="903542"/>
            <a:chOff x="656800" y="3380032"/>
            <a:chExt cx="10041885" cy="566929"/>
          </a:xfrm>
        </p:grpSpPr>
        <p:sp>
          <p:nvSpPr>
            <p:cNvPr id="33" name="Rounded Rectangle 5">
              <a:extLst>
                <a:ext uri="{FF2B5EF4-FFF2-40B4-BE49-F238E27FC236}">
                  <a16:creationId xmlns:a16="http://schemas.microsoft.com/office/drawing/2014/main" id="{4143D1B2-1912-4394-83EC-E13378D3D625}"/>
                </a:ext>
              </a:extLst>
            </p:cNvPr>
            <p:cNvSpPr/>
            <p:nvPr/>
          </p:nvSpPr>
          <p:spPr>
            <a:xfrm>
              <a:off x="1212577" y="3389175"/>
              <a:ext cx="9326880" cy="548640"/>
            </a:xfrm>
            <a:prstGeom prst="roundRect">
              <a:avLst/>
            </a:prstGeom>
            <a:solidFill>
              <a:schemeClr val="bg1"/>
            </a:solidFill>
            <a:ln>
              <a:solidFill>
                <a:srgbClr val="00A3A1"/>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285750"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a:p>
              <a:pPr marL="112712"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Time limit extended by 2 months from 30</a:t>
              </a:r>
              <a:r>
                <a:rPr kumimoji="0" lang="en-US" sz="1400" b="1" i="0" u="none" strike="noStrike" kern="1200" cap="none" spc="0" normalizeH="0" baseline="30000" noProof="0" dirty="0">
                  <a:ln>
                    <a:noFill/>
                  </a:ln>
                  <a:solidFill>
                    <a:srgbClr val="00338D"/>
                  </a:solidFill>
                  <a:effectLst/>
                  <a:uLnTx/>
                  <a:uFillTx/>
                  <a:latin typeface="Univers for KPMG" panose="020B0603020202020204" pitchFamily="34" charset="0"/>
                  <a:ea typeface="+mn-ea"/>
                  <a:cs typeface="+mn-cs"/>
                </a:rPr>
                <a:t>th</a:t>
              </a: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 September to 30</a:t>
              </a:r>
              <a:r>
                <a:rPr kumimoji="0" lang="en-US" sz="1400" b="1" i="0" u="none" strike="noStrike" kern="1200" cap="none" spc="0" normalizeH="0" baseline="30000" noProof="0" dirty="0">
                  <a:ln>
                    <a:noFill/>
                  </a:ln>
                  <a:solidFill>
                    <a:srgbClr val="00338D"/>
                  </a:solidFill>
                  <a:effectLst/>
                  <a:uLnTx/>
                  <a:uFillTx/>
                  <a:latin typeface="Univers for KPMG" panose="020B0603020202020204" pitchFamily="34" charset="0"/>
                  <a:ea typeface="+mn-ea"/>
                  <a:cs typeface="+mn-cs"/>
                </a:rPr>
                <a:t>th</a:t>
              </a: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 November for</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 </a:t>
              </a:r>
            </a:p>
            <a:p>
              <a:pPr marL="111125" marR="0" lvl="0" indent="0" algn="l" defTabSz="914400" rtl="0" eaLnBrk="1" fontAlgn="auto" latinLnBrk="0" hangingPunct="1">
                <a:lnSpc>
                  <a:spcPct val="100000"/>
                </a:lnSpc>
                <a:spcBef>
                  <a:spcPts val="600"/>
                </a:spcBef>
                <a:spcAft>
                  <a:spcPts val="0"/>
                </a:spcAft>
                <a:buClrTx/>
                <a:buSzTx/>
                <a:buFontTx/>
                <a:buAutoNum type="romanLcParenBoth"/>
                <a:tabLst>
                  <a:tab pos="463550" algn="l"/>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 availment of ITC  (ii) issuance of Credit Notes (iii) rectification of errors in returns and rectification/omission of TCS details</a:t>
              </a:r>
            </a:p>
            <a:p>
              <a:pPr marL="285750"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p:txBody>
        </p:sp>
        <p:sp>
          <p:nvSpPr>
            <p:cNvPr id="35" name="Round Same Side Corner Rectangle 36">
              <a:extLst>
                <a:ext uri="{FF2B5EF4-FFF2-40B4-BE49-F238E27FC236}">
                  <a16:creationId xmlns:a16="http://schemas.microsoft.com/office/drawing/2014/main" id="{AB87AFF0-13E0-440E-814C-3C92B4825C24}"/>
                </a:ext>
              </a:extLst>
            </p:cNvPr>
            <p:cNvSpPr/>
            <p:nvPr/>
          </p:nvSpPr>
          <p:spPr>
            <a:xfrm rot="16200000" flipH="1">
              <a:off x="10269331" y="3517605"/>
              <a:ext cx="566928" cy="291781"/>
            </a:xfrm>
            <a:prstGeom prst="round2SameRect">
              <a:avLst>
                <a:gd name="adj1" fmla="val 0"/>
                <a:gd name="adj2" fmla="val 50000"/>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36" name="Rounded Rectangle 14">
              <a:extLst>
                <a:ext uri="{FF2B5EF4-FFF2-40B4-BE49-F238E27FC236}">
                  <a16:creationId xmlns:a16="http://schemas.microsoft.com/office/drawing/2014/main" id="{CBABA359-381C-49BE-97BB-23BEC00E9741}"/>
                </a:ext>
              </a:extLst>
            </p:cNvPr>
            <p:cNvSpPr/>
            <p:nvPr/>
          </p:nvSpPr>
          <p:spPr>
            <a:xfrm>
              <a:off x="656800" y="3380033"/>
              <a:ext cx="680822" cy="566928"/>
            </a:xfrm>
            <a:prstGeom prst="round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4</a:t>
              </a:r>
            </a:p>
          </p:txBody>
        </p:sp>
      </p:grpSp>
      <p:grpSp>
        <p:nvGrpSpPr>
          <p:cNvPr id="25" name="Group 24">
            <a:extLst>
              <a:ext uri="{FF2B5EF4-FFF2-40B4-BE49-F238E27FC236}">
                <a16:creationId xmlns:a16="http://schemas.microsoft.com/office/drawing/2014/main" id="{46D74082-F600-41E5-8373-4A2B7363F6D2}"/>
              </a:ext>
            </a:extLst>
          </p:cNvPr>
          <p:cNvGrpSpPr/>
          <p:nvPr/>
        </p:nvGrpSpPr>
        <p:grpSpPr>
          <a:xfrm>
            <a:off x="979602" y="4566937"/>
            <a:ext cx="10195200" cy="1653103"/>
            <a:chOff x="656800" y="4106982"/>
            <a:chExt cx="10041885" cy="566929"/>
          </a:xfrm>
        </p:grpSpPr>
        <p:sp>
          <p:nvSpPr>
            <p:cNvPr id="30" name="Rounded Rectangle 3">
              <a:extLst>
                <a:ext uri="{FF2B5EF4-FFF2-40B4-BE49-F238E27FC236}">
                  <a16:creationId xmlns:a16="http://schemas.microsoft.com/office/drawing/2014/main" id="{04F05C94-635E-4C42-B160-106B9795BDF5}"/>
                </a:ext>
              </a:extLst>
            </p:cNvPr>
            <p:cNvSpPr/>
            <p:nvPr/>
          </p:nvSpPr>
          <p:spPr>
            <a:xfrm>
              <a:off x="1212577" y="4116126"/>
              <a:ext cx="9326881" cy="548640"/>
            </a:xfrm>
            <a:prstGeom prst="roundRect">
              <a:avLst/>
            </a:prstGeom>
            <a:solidFill>
              <a:schemeClr val="bg1"/>
            </a:solidFill>
            <a:ln>
              <a:solidFill>
                <a:srgbClr val="470A68"/>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285750"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112712"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Others procedural changes:</a:t>
              </a:r>
            </a:p>
            <a:p>
              <a:pPr marL="233363" marR="0" lvl="0" indent="-122238"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Levy of late fees prescribed for delayed furnishing of TCS return by e-commerce operators</a:t>
              </a: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233363" marR="0" lvl="0" indent="-122238" algn="l"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Return shall not be allowed to be filed if the previous period tax return (GSTR 1 and/or GSTR 3B) has not been furnished</a:t>
              </a:r>
            </a:p>
            <a:p>
              <a:pPr marL="233363" marR="0" lvl="0" indent="-122238" algn="l"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Registration of composition taxpayers to be cancelled, i</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f return not filed within 3 months from due date of filing of annual return</a:t>
              </a: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280987" marR="0" lvl="0" indent="0" algn="l" defTabSz="914400" rtl="0" eaLnBrk="1" fontAlgn="auto" latinLnBrk="0" hangingPunct="1">
                <a:lnSpc>
                  <a:spcPct val="100000"/>
                </a:lnSpc>
                <a:spcBef>
                  <a:spcPts val="600"/>
                </a:spcBef>
                <a:spcAft>
                  <a:spcPts val="0"/>
                </a:spcAft>
                <a:buClrTx/>
                <a:buSzTx/>
                <a:buFontTx/>
                <a:buNone/>
                <a:tabLst>
                  <a:tab pos="463550" algn="l"/>
                </a:tabLst>
                <a:defRPr/>
              </a:pPr>
              <a:endParaRPr kumimoji="0" lang="en-US" sz="13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p:txBody>
        </p:sp>
        <p:sp>
          <p:nvSpPr>
            <p:cNvPr id="31" name="Round Same Side Corner Rectangle 37">
              <a:extLst>
                <a:ext uri="{FF2B5EF4-FFF2-40B4-BE49-F238E27FC236}">
                  <a16:creationId xmlns:a16="http://schemas.microsoft.com/office/drawing/2014/main" id="{C385C2E1-4B73-4279-9C8E-3837B24FA3A8}"/>
                </a:ext>
              </a:extLst>
            </p:cNvPr>
            <p:cNvSpPr/>
            <p:nvPr/>
          </p:nvSpPr>
          <p:spPr>
            <a:xfrm rot="16200000" flipH="1">
              <a:off x="10269331" y="4244556"/>
              <a:ext cx="566928" cy="291781"/>
            </a:xfrm>
            <a:prstGeom prst="round2SameRect">
              <a:avLst>
                <a:gd name="adj1" fmla="val 0"/>
                <a:gd name="adj2" fmla="val 50000"/>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32" name="Rounded Rectangle 15">
              <a:extLst>
                <a:ext uri="{FF2B5EF4-FFF2-40B4-BE49-F238E27FC236}">
                  <a16:creationId xmlns:a16="http://schemas.microsoft.com/office/drawing/2014/main" id="{C9E86656-2CA8-497A-9CA7-02D70A77DC11}"/>
                </a:ext>
              </a:extLst>
            </p:cNvPr>
            <p:cNvSpPr/>
            <p:nvPr/>
          </p:nvSpPr>
          <p:spPr>
            <a:xfrm>
              <a:off x="656800" y="4106982"/>
              <a:ext cx="680822" cy="566928"/>
            </a:xfrm>
            <a:prstGeom prst="roundRect">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5</a:t>
              </a:r>
            </a:p>
          </p:txBody>
        </p:sp>
      </p:grpSp>
      <p:pic>
        <p:nvPicPr>
          <p:cNvPr id="47" name="Picture 46">
            <a:extLst>
              <a:ext uri="{FF2B5EF4-FFF2-40B4-BE49-F238E27FC236}">
                <a16:creationId xmlns:a16="http://schemas.microsoft.com/office/drawing/2014/main" id="{9B154177-A0B5-4C62-80BD-E3521DC999F7}"/>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1758751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2">
            <a:extLst>
              <a:ext uri="{FF2B5EF4-FFF2-40B4-BE49-F238E27FC236}">
                <a16:creationId xmlns:a16="http://schemas.microsoft.com/office/drawing/2014/main" id="{99F992C3-C3EE-4485-9ADC-3C19A840FB84}"/>
              </a:ext>
            </a:extLst>
          </p:cNvPr>
          <p:cNvSpPr>
            <a:spLocks noGrp="1"/>
          </p:cNvSpPr>
          <p:nvPr>
            <p:ph type="title"/>
          </p:nvPr>
        </p:nvSpPr>
        <p:spPr>
          <a:xfrm>
            <a:off x="998400" y="586548"/>
            <a:ext cx="5233588" cy="533400"/>
          </a:xfrm>
        </p:spPr>
        <p:txBody>
          <a:bodyPr/>
          <a:lstStyle/>
          <a:p>
            <a:r>
              <a:rPr lang="en-US" sz="3600" b="1" dirty="0">
                <a:latin typeface="Calibri" panose="020F0502020204030204" pitchFamily="34" charset="0"/>
                <a:cs typeface="Calibri" panose="020F0502020204030204" pitchFamily="34" charset="0"/>
              </a:rPr>
              <a:t>Key proposals – Customs</a:t>
            </a:r>
          </a:p>
        </p:txBody>
      </p:sp>
      <p:grpSp>
        <p:nvGrpSpPr>
          <p:cNvPr id="31" name="Group 30">
            <a:extLst>
              <a:ext uri="{FF2B5EF4-FFF2-40B4-BE49-F238E27FC236}">
                <a16:creationId xmlns:a16="http://schemas.microsoft.com/office/drawing/2014/main" id="{E86CBFD5-F787-455A-9D9C-1B6B43FEDEBE}"/>
              </a:ext>
            </a:extLst>
          </p:cNvPr>
          <p:cNvGrpSpPr/>
          <p:nvPr/>
        </p:nvGrpSpPr>
        <p:grpSpPr>
          <a:xfrm>
            <a:off x="1029950" y="1325792"/>
            <a:ext cx="10177783" cy="636704"/>
            <a:chOff x="656800" y="1199179"/>
            <a:chExt cx="10024424" cy="566928"/>
          </a:xfrm>
        </p:grpSpPr>
        <p:sp>
          <p:nvSpPr>
            <p:cNvPr id="70" name="Rounded Rectangle 10">
              <a:extLst>
                <a:ext uri="{FF2B5EF4-FFF2-40B4-BE49-F238E27FC236}">
                  <a16:creationId xmlns:a16="http://schemas.microsoft.com/office/drawing/2014/main" id="{DF415DDA-BAB0-418E-A06B-9CD5D22D063D}"/>
                </a:ext>
              </a:extLst>
            </p:cNvPr>
            <p:cNvSpPr/>
            <p:nvPr/>
          </p:nvSpPr>
          <p:spPr>
            <a:xfrm>
              <a:off x="1212577" y="1208323"/>
              <a:ext cx="9326880" cy="548640"/>
            </a:xfrm>
            <a:prstGeom prst="roundRect">
              <a:avLst/>
            </a:prstGeom>
            <a:solidFill>
              <a:schemeClr val="bg1"/>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112712" marR="0" lvl="0" indent="0" algn="l" defTabSz="914400" rtl="0" eaLnBrk="1" fontAlgn="auto" latinLnBrk="0" hangingPunct="1">
                <a:lnSpc>
                  <a:spcPts val="15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Overhaul of SEZ laws, with SEZ Act to be replaced, </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along with changes in Customs administration and use </a:t>
              </a:r>
            </a:p>
            <a:p>
              <a:pPr marL="112712" marR="0" lvl="0" indent="0" algn="l" defTabSz="914400" rtl="0" eaLnBrk="1" fontAlgn="auto" latinLnBrk="0" hangingPunct="1">
                <a:lnSpc>
                  <a:spcPts val="15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of risk-based tools (w.e.f. 30 September 2022)</a:t>
              </a:r>
            </a:p>
          </p:txBody>
        </p:sp>
        <p:sp>
          <p:nvSpPr>
            <p:cNvPr id="71" name="Round Same Side Corner Rectangle 33">
              <a:extLst>
                <a:ext uri="{FF2B5EF4-FFF2-40B4-BE49-F238E27FC236}">
                  <a16:creationId xmlns:a16="http://schemas.microsoft.com/office/drawing/2014/main" id="{04CE9ADB-6F1B-4F37-B5DB-9348CF1A948F}"/>
                </a:ext>
              </a:extLst>
            </p:cNvPr>
            <p:cNvSpPr/>
            <p:nvPr/>
          </p:nvSpPr>
          <p:spPr>
            <a:xfrm rot="16200000" flipH="1">
              <a:off x="10260600" y="1345483"/>
              <a:ext cx="566928" cy="274320"/>
            </a:xfrm>
            <a:prstGeom prst="round2SameRect">
              <a:avLst>
                <a:gd name="adj1" fmla="val 0"/>
                <a:gd name="adj2" fmla="val 50000"/>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72" name="Rounded Rectangle 11">
              <a:extLst>
                <a:ext uri="{FF2B5EF4-FFF2-40B4-BE49-F238E27FC236}">
                  <a16:creationId xmlns:a16="http://schemas.microsoft.com/office/drawing/2014/main" id="{0DE180F5-2A88-43AE-B628-8821DD6C5796}"/>
                </a:ext>
              </a:extLst>
            </p:cNvPr>
            <p:cNvSpPr/>
            <p:nvPr/>
          </p:nvSpPr>
          <p:spPr>
            <a:xfrm>
              <a:off x="656800" y="1199179"/>
              <a:ext cx="680822" cy="566928"/>
            </a:xfrm>
            <a:prstGeom prst="round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1</a:t>
              </a:r>
            </a:p>
          </p:txBody>
        </p:sp>
      </p:grpSp>
      <p:grpSp>
        <p:nvGrpSpPr>
          <p:cNvPr id="32" name="Group 31">
            <a:extLst>
              <a:ext uri="{FF2B5EF4-FFF2-40B4-BE49-F238E27FC236}">
                <a16:creationId xmlns:a16="http://schemas.microsoft.com/office/drawing/2014/main" id="{0A9EBB8D-9AF5-4645-8871-AC38F21EE72C}"/>
              </a:ext>
            </a:extLst>
          </p:cNvPr>
          <p:cNvGrpSpPr/>
          <p:nvPr/>
        </p:nvGrpSpPr>
        <p:grpSpPr>
          <a:xfrm>
            <a:off x="1029950" y="2129046"/>
            <a:ext cx="10195511" cy="636705"/>
            <a:chOff x="656800" y="1926129"/>
            <a:chExt cx="10041885" cy="566929"/>
          </a:xfrm>
        </p:grpSpPr>
        <p:sp>
          <p:nvSpPr>
            <p:cNvPr id="67" name="Rounded Rectangle 9">
              <a:extLst>
                <a:ext uri="{FF2B5EF4-FFF2-40B4-BE49-F238E27FC236}">
                  <a16:creationId xmlns:a16="http://schemas.microsoft.com/office/drawing/2014/main" id="{47BED61C-8460-4FE7-BB2C-FF4D1CAE9106}"/>
                </a:ext>
              </a:extLst>
            </p:cNvPr>
            <p:cNvSpPr/>
            <p:nvPr/>
          </p:nvSpPr>
          <p:spPr>
            <a:xfrm>
              <a:off x="1212577" y="1935273"/>
              <a:ext cx="9326880" cy="548640"/>
            </a:xfrm>
            <a:prstGeom prst="roundRect">
              <a:avLst/>
            </a:prstGeom>
            <a:solidFill>
              <a:schemeClr val="bg1"/>
            </a:solidFill>
            <a:ln>
              <a:solidFill>
                <a:srgbClr val="005EB8"/>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112712" marR="0" lvl="0" indent="0" algn="l" defTabSz="914400" rtl="0" eaLnBrk="1" fontAlgn="auto" latinLnBrk="0" hangingPunct="1">
                <a:lnSpc>
                  <a:spcPts val="15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Advance rulings to be valid for 3 years </a:t>
              </a: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or till there is a change in law or facts</a:t>
              </a:r>
            </a:p>
          </p:txBody>
        </p:sp>
        <p:sp>
          <p:nvSpPr>
            <p:cNvPr id="68" name="Round Same Side Corner Rectangle 34">
              <a:extLst>
                <a:ext uri="{FF2B5EF4-FFF2-40B4-BE49-F238E27FC236}">
                  <a16:creationId xmlns:a16="http://schemas.microsoft.com/office/drawing/2014/main" id="{83AF2BD2-52B6-4A84-83C9-C2A2978259D0}"/>
                </a:ext>
              </a:extLst>
            </p:cNvPr>
            <p:cNvSpPr/>
            <p:nvPr/>
          </p:nvSpPr>
          <p:spPr>
            <a:xfrm rot="16200000" flipH="1">
              <a:off x="10269331" y="2063703"/>
              <a:ext cx="566928" cy="291781"/>
            </a:xfrm>
            <a:prstGeom prst="round2SameRect">
              <a:avLst>
                <a:gd name="adj1" fmla="val 0"/>
                <a:gd name="adj2" fmla="val 50000"/>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69" name="Rounded Rectangle 12">
              <a:extLst>
                <a:ext uri="{FF2B5EF4-FFF2-40B4-BE49-F238E27FC236}">
                  <a16:creationId xmlns:a16="http://schemas.microsoft.com/office/drawing/2014/main" id="{ECA12443-146E-40BA-8CB4-29F62843CC1D}"/>
                </a:ext>
              </a:extLst>
            </p:cNvPr>
            <p:cNvSpPr/>
            <p:nvPr/>
          </p:nvSpPr>
          <p:spPr>
            <a:xfrm>
              <a:off x="656800" y="1926129"/>
              <a:ext cx="680822" cy="566928"/>
            </a:xfrm>
            <a:prstGeom prst="round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2</a:t>
              </a:r>
            </a:p>
          </p:txBody>
        </p:sp>
      </p:grpSp>
      <p:grpSp>
        <p:nvGrpSpPr>
          <p:cNvPr id="33" name="Group 32">
            <a:extLst>
              <a:ext uri="{FF2B5EF4-FFF2-40B4-BE49-F238E27FC236}">
                <a16:creationId xmlns:a16="http://schemas.microsoft.com/office/drawing/2014/main" id="{C124468F-4D92-4C2C-9C48-CFDF9FF8D968}"/>
              </a:ext>
            </a:extLst>
          </p:cNvPr>
          <p:cNvGrpSpPr/>
          <p:nvPr/>
        </p:nvGrpSpPr>
        <p:grpSpPr>
          <a:xfrm>
            <a:off x="1029950" y="2932302"/>
            <a:ext cx="10195511" cy="1159948"/>
            <a:chOff x="656800" y="2653080"/>
            <a:chExt cx="10041885" cy="566929"/>
          </a:xfrm>
        </p:grpSpPr>
        <p:sp>
          <p:nvSpPr>
            <p:cNvPr id="64" name="Rounded Rectangle 7">
              <a:extLst>
                <a:ext uri="{FF2B5EF4-FFF2-40B4-BE49-F238E27FC236}">
                  <a16:creationId xmlns:a16="http://schemas.microsoft.com/office/drawing/2014/main" id="{ECBBE13C-BF88-4FCD-9E1B-2A112E2CB962}"/>
                </a:ext>
              </a:extLst>
            </p:cNvPr>
            <p:cNvSpPr/>
            <p:nvPr/>
          </p:nvSpPr>
          <p:spPr>
            <a:xfrm>
              <a:off x="1212577" y="2662224"/>
              <a:ext cx="9326880" cy="548640"/>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285750" marR="0" lvl="0" indent="-173038"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a:p>
              <a:pPr marL="112712" marR="0" lvl="0" indent="0" algn="l" defTabSz="914400" rtl="0" eaLnBrk="1" fontAlgn="auto" latinLnBrk="0" hangingPunct="1">
                <a:lnSpc>
                  <a:spcPts val="12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Tariffisation of unconditional exemption of BCD from 01 May 2022 (effective rates moved to tariff) </a:t>
              </a:r>
            </a:p>
            <a:p>
              <a:pPr marL="457200" marR="0" lvl="1" indent="0" algn="l" defTabSz="914400" rtl="0" eaLnBrk="1" fontAlgn="auto" latinLnBrk="0" hangingPunct="1">
                <a:lnSpc>
                  <a:spcPts val="6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a:p>
              <a:pPr marL="233363" marR="0" lvl="1" indent="-122238" algn="l" defTabSz="914400" rtl="0" eaLnBrk="1" fontAlgn="auto" latinLnBrk="0" hangingPunct="1">
                <a:lnSpc>
                  <a:spcPts val="12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New exemptions/ concessional rates prescribed through notification are also being incorporated in Customs tariff</a:t>
              </a:r>
            </a:p>
            <a:p>
              <a:pPr marL="233363" marR="0" lvl="1" indent="-122238" algn="l" defTabSz="914400" rtl="0" eaLnBrk="1" fontAlgn="auto" latinLnBrk="0" hangingPunct="1">
                <a:lnSpc>
                  <a:spcPts val="12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Automatic sunset clause for specified exemption notifications ranging from 31 March 2023 to 31 March 2024</a:t>
              </a:r>
            </a:p>
          </p:txBody>
        </p:sp>
        <p:sp>
          <p:nvSpPr>
            <p:cNvPr id="65" name="Round Same Side Corner Rectangle 35">
              <a:extLst>
                <a:ext uri="{FF2B5EF4-FFF2-40B4-BE49-F238E27FC236}">
                  <a16:creationId xmlns:a16="http://schemas.microsoft.com/office/drawing/2014/main" id="{AC1003C8-3F5C-4110-8129-04806AC09444}"/>
                </a:ext>
              </a:extLst>
            </p:cNvPr>
            <p:cNvSpPr/>
            <p:nvPr/>
          </p:nvSpPr>
          <p:spPr>
            <a:xfrm rot="16200000" flipH="1">
              <a:off x="10269331" y="2790654"/>
              <a:ext cx="566928" cy="291781"/>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66" name="Rounded Rectangle 13">
              <a:extLst>
                <a:ext uri="{FF2B5EF4-FFF2-40B4-BE49-F238E27FC236}">
                  <a16:creationId xmlns:a16="http://schemas.microsoft.com/office/drawing/2014/main" id="{AEF73772-D83D-49AE-BBB1-2F305DC80A97}"/>
                </a:ext>
              </a:extLst>
            </p:cNvPr>
            <p:cNvSpPr/>
            <p:nvPr/>
          </p:nvSpPr>
          <p:spPr>
            <a:xfrm>
              <a:off x="656800" y="2653080"/>
              <a:ext cx="680822" cy="5669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3</a:t>
              </a:r>
            </a:p>
          </p:txBody>
        </p:sp>
      </p:grpSp>
      <p:grpSp>
        <p:nvGrpSpPr>
          <p:cNvPr id="35" name="Group 34">
            <a:extLst>
              <a:ext uri="{FF2B5EF4-FFF2-40B4-BE49-F238E27FC236}">
                <a16:creationId xmlns:a16="http://schemas.microsoft.com/office/drawing/2014/main" id="{37C355F6-1766-4390-87A4-2546A19B9CB8}"/>
              </a:ext>
            </a:extLst>
          </p:cNvPr>
          <p:cNvGrpSpPr/>
          <p:nvPr/>
        </p:nvGrpSpPr>
        <p:grpSpPr>
          <a:xfrm>
            <a:off x="1015882" y="4216596"/>
            <a:ext cx="10195511" cy="750036"/>
            <a:chOff x="656800" y="3380031"/>
            <a:chExt cx="10041885" cy="566929"/>
          </a:xfrm>
        </p:grpSpPr>
        <p:sp>
          <p:nvSpPr>
            <p:cNvPr id="61" name="Rounded Rectangle 5">
              <a:extLst>
                <a:ext uri="{FF2B5EF4-FFF2-40B4-BE49-F238E27FC236}">
                  <a16:creationId xmlns:a16="http://schemas.microsoft.com/office/drawing/2014/main" id="{EDAB5A4B-971F-4197-A87D-53819BC535A2}"/>
                </a:ext>
              </a:extLst>
            </p:cNvPr>
            <p:cNvSpPr/>
            <p:nvPr/>
          </p:nvSpPr>
          <p:spPr>
            <a:xfrm>
              <a:off x="1212577" y="3389175"/>
              <a:ext cx="9326880" cy="548640"/>
            </a:xfrm>
            <a:prstGeom prst="roundRect">
              <a:avLst/>
            </a:prstGeom>
            <a:solidFill>
              <a:schemeClr val="bg1"/>
            </a:solidFill>
            <a:ln>
              <a:solidFill>
                <a:srgbClr val="00A3A1"/>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112712" marR="0" lvl="0" indent="0" algn="l" defTabSz="914400" rtl="0" eaLnBrk="1" fontAlgn="auto" latinLnBrk="0" hangingPunct="1">
                <a:lnSpc>
                  <a:spcPts val="12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Customs duty exemptions on Capital goods being gradually withdrawn</a:t>
              </a:r>
            </a:p>
            <a:p>
              <a:pPr marL="233363" marR="0" lvl="1" indent="-122238" algn="l" defTabSz="914400" rtl="0" eaLnBrk="1" fontAlgn="auto" latinLnBrk="0" hangingPunct="1">
                <a:lnSpc>
                  <a:spcPts val="12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Concessional rates for Project Imports to phase out, and duty rate standardized to 7.5% (for projects registered post 30 September 2022)</a:t>
              </a:r>
            </a:p>
          </p:txBody>
        </p:sp>
        <p:sp>
          <p:nvSpPr>
            <p:cNvPr id="62" name="Round Same Side Corner Rectangle 36">
              <a:extLst>
                <a:ext uri="{FF2B5EF4-FFF2-40B4-BE49-F238E27FC236}">
                  <a16:creationId xmlns:a16="http://schemas.microsoft.com/office/drawing/2014/main" id="{1B5C9F06-D17E-479D-BC99-4F5343105E30}"/>
                </a:ext>
              </a:extLst>
            </p:cNvPr>
            <p:cNvSpPr/>
            <p:nvPr/>
          </p:nvSpPr>
          <p:spPr>
            <a:xfrm rot="16200000" flipH="1">
              <a:off x="10269331" y="3517605"/>
              <a:ext cx="566928" cy="291781"/>
            </a:xfrm>
            <a:prstGeom prst="round2SameRect">
              <a:avLst>
                <a:gd name="adj1" fmla="val 0"/>
                <a:gd name="adj2" fmla="val 50000"/>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63" name="Rounded Rectangle 14">
              <a:extLst>
                <a:ext uri="{FF2B5EF4-FFF2-40B4-BE49-F238E27FC236}">
                  <a16:creationId xmlns:a16="http://schemas.microsoft.com/office/drawing/2014/main" id="{6AA4A3D5-63BF-429E-8DB3-1710871A0B9C}"/>
                </a:ext>
              </a:extLst>
            </p:cNvPr>
            <p:cNvSpPr/>
            <p:nvPr/>
          </p:nvSpPr>
          <p:spPr>
            <a:xfrm>
              <a:off x="656800" y="3380031"/>
              <a:ext cx="680822" cy="566928"/>
            </a:xfrm>
            <a:prstGeom prst="round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4</a:t>
              </a:r>
            </a:p>
          </p:txBody>
        </p:sp>
      </p:grpSp>
      <p:grpSp>
        <p:nvGrpSpPr>
          <p:cNvPr id="36" name="Group 35">
            <a:extLst>
              <a:ext uri="{FF2B5EF4-FFF2-40B4-BE49-F238E27FC236}">
                <a16:creationId xmlns:a16="http://schemas.microsoft.com/office/drawing/2014/main" id="{D7125DC3-5BD9-4F22-9D09-E64BBB70EF6D}"/>
              </a:ext>
            </a:extLst>
          </p:cNvPr>
          <p:cNvGrpSpPr/>
          <p:nvPr/>
        </p:nvGrpSpPr>
        <p:grpSpPr>
          <a:xfrm>
            <a:off x="1029950" y="5087453"/>
            <a:ext cx="10195511" cy="1100247"/>
            <a:chOff x="656800" y="4106982"/>
            <a:chExt cx="10041885" cy="566929"/>
          </a:xfrm>
        </p:grpSpPr>
        <p:sp>
          <p:nvSpPr>
            <p:cNvPr id="58" name="Rounded Rectangle 3">
              <a:extLst>
                <a:ext uri="{FF2B5EF4-FFF2-40B4-BE49-F238E27FC236}">
                  <a16:creationId xmlns:a16="http://schemas.microsoft.com/office/drawing/2014/main" id="{94D97CCA-8BAD-45F2-9268-6B89835C20C6}"/>
                </a:ext>
              </a:extLst>
            </p:cNvPr>
            <p:cNvSpPr/>
            <p:nvPr/>
          </p:nvSpPr>
          <p:spPr>
            <a:xfrm>
              <a:off x="1212577" y="4116126"/>
              <a:ext cx="9326880" cy="548640"/>
            </a:xfrm>
            <a:prstGeom prst="roundRect">
              <a:avLst/>
            </a:prstGeom>
            <a:solidFill>
              <a:schemeClr val="bg1"/>
            </a:solidFill>
            <a:ln>
              <a:solidFill>
                <a:srgbClr val="470A68"/>
              </a:solid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112712" marR="0" lvl="0" indent="0" algn="l" defTabSz="914400" rtl="0" eaLnBrk="1" fontAlgn="auto" latinLnBrk="0" hangingPunct="1">
                <a:lnSpc>
                  <a:spcPts val="12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endParaRPr>
            </a:p>
            <a:p>
              <a:pPr marL="112712" marR="0" lvl="0" indent="0" algn="l" defTabSz="914400" rtl="0" eaLnBrk="1" fontAlgn="auto" latinLnBrk="0" hangingPunct="1">
                <a:lnSpc>
                  <a:spcPts val="12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‘Classes of officers of customs’ to specifically include officers of DRI, Customs (Preventive) and Audit</a:t>
              </a:r>
            </a:p>
            <a:p>
              <a:pPr marL="112712" marR="0" lvl="0" indent="0" algn="l" defTabSz="914400" rtl="0" eaLnBrk="1" fontAlgn="auto" latinLnBrk="0" hangingPunct="1">
                <a:lnSpc>
                  <a:spcPts val="8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Arial" panose="020B0604020202020204" pitchFamily="34" charset="0"/>
                </a:rPr>
                <a:t> </a:t>
              </a: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a:p>
              <a:pPr marL="233363" marR="0" lvl="1" indent="-122238" algn="l" defTabSz="914400" rtl="0" eaLnBrk="1" fontAlgn="auto" latinLnBrk="0" hangingPunct="1">
                <a:lnSpc>
                  <a:spcPts val="12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Past SCN issued by DRI and Audit officers regularized (retrospective amendment)</a:t>
              </a:r>
            </a:p>
            <a:p>
              <a:pPr marL="233363" marR="0" lvl="1" indent="-122238" algn="l" defTabSz="914400" rtl="0" eaLnBrk="1" fontAlgn="auto" latinLnBrk="0" hangingPunct="1">
                <a:lnSpc>
                  <a:spcPts val="6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endParaRPr>
            </a:p>
            <a:p>
              <a:pPr marL="233363" marR="0" lvl="1" indent="-122238" algn="l" defTabSz="914400" rtl="0" eaLnBrk="1" fontAlgn="auto" latinLnBrk="0" hangingPunct="1">
                <a:lnSpc>
                  <a:spcPts val="12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338D"/>
                  </a:solidFill>
                  <a:effectLst/>
                  <a:uLnTx/>
                  <a:uFillTx/>
                  <a:latin typeface="Univers for KPMG" panose="020B0603020202020204" pitchFamily="34" charset="0"/>
                  <a:ea typeface="+mn-ea"/>
                  <a:cs typeface="+mn-cs"/>
                </a:rPr>
                <a:t>Reassessment or adjudication to be done by original assessing officer – for SCN issued after Finance Bill enacted</a:t>
              </a:r>
            </a:p>
          </p:txBody>
        </p:sp>
        <p:sp>
          <p:nvSpPr>
            <p:cNvPr id="59" name="Round Same Side Corner Rectangle 37">
              <a:extLst>
                <a:ext uri="{FF2B5EF4-FFF2-40B4-BE49-F238E27FC236}">
                  <a16:creationId xmlns:a16="http://schemas.microsoft.com/office/drawing/2014/main" id="{F0CD52EE-72AE-4B80-9EBA-E185F7891DCF}"/>
                </a:ext>
              </a:extLst>
            </p:cNvPr>
            <p:cNvSpPr/>
            <p:nvPr/>
          </p:nvSpPr>
          <p:spPr>
            <a:xfrm rot="16200000" flipH="1">
              <a:off x="10269331" y="4244556"/>
              <a:ext cx="566928" cy="291781"/>
            </a:xfrm>
            <a:prstGeom prst="round2SameRect">
              <a:avLst>
                <a:gd name="adj1" fmla="val 0"/>
                <a:gd name="adj2" fmla="val 50000"/>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endParaRPr>
            </a:p>
          </p:txBody>
        </p:sp>
        <p:sp>
          <p:nvSpPr>
            <p:cNvPr id="60" name="Rounded Rectangle 15">
              <a:extLst>
                <a:ext uri="{FF2B5EF4-FFF2-40B4-BE49-F238E27FC236}">
                  <a16:creationId xmlns:a16="http://schemas.microsoft.com/office/drawing/2014/main" id="{3F3071C2-FB49-435B-99D1-D745DF86F375}"/>
                </a:ext>
              </a:extLst>
            </p:cNvPr>
            <p:cNvSpPr/>
            <p:nvPr/>
          </p:nvSpPr>
          <p:spPr>
            <a:xfrm>
              <a:off x="656800" y="4106982"/>
              <a:ext cx="680822" cy="566928"/>
            </a:xfrm>
            <a:prstGeom prst="roundRect">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1" tIns="54611" rIns="54611" bIns="54611" rtlCol="0" anchor="ctr"/>
            <a:lstStyle/>
            <a:p>
              <a:pPr marL="0" marR="0" lvl="0" indent="0" algn="ctr" defTabSz="914400" rtl="0" eaLnBrk="1" fontAlgn="auto" latinLnBrk="0" hangingPunct="1">
                <a:lnSpc>
                  <a:spcPts val="36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nivers for KPMG" panose="020B0603020202020204" pitchFamily="34" charset="0"/>
                  <a:ea typeface="+mn-ea"/>
                  <a:cs typeface="+mn-cs"/>
                </a:rPr>
                <a:t>5</a:t>
              </a:r>
            </a:p>
          </p:txBody>
        </p:sp>
      </p:grpSp>
      <p:pic>
        <p:nvPicPr>
          <p:cNvPr id="25" name="Picture 24">
            <a:extLst>
              <a:ext uri="{FF2B5EF4-FFF2-40B4-BE49-F238E27FC236}">
                <a16:creationId xmlns:a16="http://schemas.microsoft.com/office/drawing/2014/main" id="{215863A5-A472-4BA0-BF8B-25F3A23D9E32}"/>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1599860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2"/>
          <p:cNvSpPr>
            <a:spLocks noGrp="1"/>
          </p:cNvSpPr>
          <p:nvPr>
            <p:ph type="title"/>
          </p:nvPr>
        </p:nvSpPr>
        <p:spPr>
          <a:xfrm>
            <a:off x="4651194" y="2789065"/>
            <a:ext cx="3198578" cy="924361"/>
          </a:xfrm>
        </p:spPr>
        <p:txBody>
          <a:bodyPr/>
          <a:lstStyle/>
          <a:p>
            <a:r>
              <a:rPr lang="en-US" sz="4800" b="1" dirty="0">
                <a:solidFill>
                  <a:srgbClr val="002060"/>
                </a:solidFill>
                <a:latin typeface="Calibri" panose="020F0502020204030204" pitchFamily="34" charset="0"/>
                <a:cs typeface="Calibri" panose="020F0502020204030204" pitchFamily="34" charset="0"/>
              </a:rPr>
              <a:t>Thank You</a:t>
            </a:r>
          </a:p>
        </p:txBody>
      </p:sp>
      <p:pic>
        <p:nvPicPr>
          <p:cNvPr id="3" name="Picture 2">
            <a:extLst>
              <a:ext uri="{FF2B5EF4-FFF2-40B4-BE49-F238E27FC236}">
                <a16:creationId xmlns:a16="http://schemas.microsoft.com/office/drawing/2014/main" id="{CE9BDB65-E790-4A9B-9102-4E07670114DF}"/>
              </a:ext>
            </a:extLst>
          </p:cNvPr>
          <p:cNvPicPr>
            <a:picLocks noChangeAspect="1"/>
          </p:cNvPicPr>
          <p:nvPr/>
        </p:nvPicPr>
        <p:blipFill>
          <a:blip r:embed="rId2"/>
          <a:stretch>
            <a:fillRect/>
          </a:stretch>
        </p:blipFill>
        <p:spPr>
          <a:xfrm>
            <a:off x="10311623" y="102763"/>
            <a:ext cx="1775534" cy="1121149"/>
          </a:xfrm>
          <a:prstGeom prst="rect">
            <a:avLst/>
          </a:prstGeom>
        </p:spPr>
      </p:pic>
    </p:spTree>
    <p:extLst>
      <p:ext uri="{BB962C8B-B14F-4D97-AF65-F5344CB8AC3E}">
        <p14:creationId xmlns:p14="http://schemas.microsoft.com/office/powerpoint/2010/main" val="39952993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ONTUSED" val="KPMGFONT"/>
  <p:tag name="CREATEDBY" val="Global PowerPoint Toolbar"/>
  <p:tag name="TOOLBARVERSION" val="5.26"/>
  <p:tag name="TYPE" val="ScreenWide"/>
  <p:tag name="KEYWORD" val="SCREENWIDE"/>
  <p:tag name="TEMPLATEVERSION" val="17/07/2017 11:56:04"/>
</p:tagLst>
</file>

<file path=ppt/theme/theme1.xml><?xml version="1.0" encoding="utf-8"?>
<a:theme xmlns:a="http://schemas.openxmlformats.org/drawingml/2006/main" name="KPMG_Widescreen_16:9 02/02/2016">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Widescreen Standard Template.potx" id="{C73AE79B-2CEF-4426-A99A-369AC5D8AEFC}" vid="{DDE9EEF4-DA18-4F0F-81B0-593B7DF991DE}"/>
    </a:ext>
  </a:extLst>
</a:theme>
</file>

<file path=ppt/theme/theme2.xml><?xml version="1.0" encoding="utf-8"?>
<a:theme xmlns:a="http://schemas.openxmlformats.org/drawingml/2006/main" name="1_KPMG_Widescreen_16:9 02/02/2016">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Widescreen Standard Template.potx" id="{C73AE79B-2CEF-4426-A99A-369AC5D8AEFC}" vid="{DDE9EEF4-DA18-4F0F-81B0-593B7DF991D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KPMG Widescreen Standard Template</Template>
  <TotalTime>5779</TotalTime>
  <Words>4740</Words>
  <Application>Microsoft Office PowerPoint</Application>
  <PresentationFormat>Widescreen</PresentationFormat>
  <Paragraphs>404</Paragraphs>
  <Slides>25</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Calibri</vt:lpstr>
      <vt:lpstr>Courier New</vt:lpstr>
      <vt:lpstr>Wingdings</vt:lpstr>
      <vt:lpstr>Wingdings 2</vt:lpstr>
      <vt:lpstr>KPMG Extralight</vt:lpstr>
      <vt:lpstr>Univers for KPMG</vt:lpstr>
      <vt:lpstr>KPMG Light</vt:lpstr>
      <vt:lpstr>Arial</vt:lpstr>
      <vt:lpstr>KPMG_Widescreen_16:9 02/02/2016</vt:lpstr>
      <vt:lpstr>1_KPMG_Widescreen_16:9 02/02/2016</vt:lpstr>
      <vt:lpstr>Union Budget 2022-23 Post-budget presentation</vt:lpstr>
      <vt:lpstr>Joining you today</vt:lpstr>
      <vt:lpstr>Table of content</vt:lpstr>
      <vt:lpstr>PowerPoint Presentation</vt:lpstr>
      <vt:lpstr>Economy: A quick snapshot of the current status</vt:lpstr>
      <vt:lpstr>Economy is projected to grow by 9.2 percent in FY22; 8.0 - 8.5 percent in FY23</vt:lpstr>
      <vt:lpstr>The FM unveils the Bahi-Khata: A blueprint from India @75 to India @100</vt:lpstr>
      <vt:lpstr>The FM unveils the Bahi-Khata: A blueprint from India @75 to India @100</vt:lpstr>
      <vt:lpstr>The FM unveils the Bahi-Khata: A blueprint from India @75 to India @100</vt:lpstr>
      <vt:lpstr>PowerPoint Presentation</vt:lpstr>
      <vt:lpstr>Corporate tax rates – A snapshot</vt:lpstr>
      <vt:lpstr>Taxation of virtual digital assets</vt:lpstr>
      <vt:lpstr>Other key direct tax proposals (1/8)</vt:lpstr>
      <vt:lpstr>Other key direct tax proposals (2/8)</vt:lpstr>
      <vt:lpstr>Other key direct tax proposals (3/8)</vt:lpstr>
      <vt:lpstr>Other key direct tax proposals (4/8)</vt:lpstr>
      <vt:lpstr>Other key direct tax proposals (5/8)</vt:lpstr>
      <vt:lpstr>Other key direct tax proposals (6/8)</vt:lpstr>
      <vt:lpstr>Other key direct tax proposals (7/8)</vt:lpstr>
      <vt:lpstr>Other key direct tax proposals (8/8)</vt:lpstr>
      <vt:lpstr>Personal taxation</vt:lpstr>
      <vt:lpstr>PowerPoint Presentation</vt:lpstr>
      <vt:lpstr>Key proposals – GST </vt:lpstr>
      <vt:lpstr>Key proposals – Customs</vt:lpstr>
      <vt:lpstr>Thank You</vt:lpstr>
    </vt:vector>
  </TitlesOfParts>
  <Company>KPMG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screen template</dc:title>
  <dc:creator>KPMG</dc:creator>
  <cp:lastModifiedBy>Amitabh Kumar - AMCHAM India</cp:lastModifiedBy>
  <cp:revision>490</cp:revision>
  <cp:lastPrinted>2020-02-01T18:16:33Z</cp:lastPrinted>
  <dcterms:created xsi:type="dcterms:W3CDTF">2018-01-08T04:56:07Z</dcterms:created>
  <dcterms:modified xsi:type="dcterms:W3CDTF">2022-02-04T09:14:15Z</dcterms:modified>
  <cp:category>KPMG Confidential</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2021-10-20T05:24:23Z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a8acf51b-f87b-4885-861e-199d3e114477</vt:lpwstr>
  </property>
  <property fmtid="{D5CDD505-2E9C-101B-9397-08002B2CF9AE}" pid="8" name="MSIP_Label_ea60d57e-af5b-4752-ac57-3e4f28ca11dc_ContentBits">
    <vt:lpwstr>0</vt:lpwstr>
  </property>
</Properties>
</file>